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3" r:id="rId19"/>
    <p:sldId id="275" r:id="rId20"/>
    <p:sldId id="274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9" r:id="rId39"/>
    <p:sldId id="300" r:id="rId40"/>
    <p:sldId id="301" r:id="rId41"/>
    <p:sldId id="302" r:id="rId42"/>
    <p:sldId id="298" r:id="rId43"/>
    <p:sldId id="303" r:id="rId44"/>
    <p:sldId id="304" r:id="rId45"/>
    <p:sldId id="30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A1524-2803-492E-A243-078BCF54F0CC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AD4FE-711E-468A-8FB3-FD818B68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14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D3365DF-9C41-49F5-BCF0-3A4B29BDCE68}" type="slidenum">
              <a:rPr lang="en-US" altLang="en-US">
                <a:latin typeface="Calibri" panose="020F0502020204030204" pitchFamily="34" charset="0"/>
              </a:rPr>
              <a:pPr eaLnBrk="1" hangingPunct="1"/>
              <a:t>31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0659" name="Rectangle 2"/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540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9/30/2015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9/30/2015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9/30/2015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9/30/2015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9/30/2015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1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18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24" y="3065172"/>
            <a:ext cx="9069947" cy="869794"/>
          </a:xfrm>
        </p:spPr>
        <p:txBody>
          <a:bodyPr/>
          <a:lstStyle/>
          <a:p>
            <a:r>
              <a:rPr lang="en-GB" dirty="0" smtClean="0"/>
              <a:t>CS654: Digital Image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9969" y="4386381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</a:t>
            </a:r>
            <a:r>
              <a:rPr lang="en-GB" sz="3200" dirty="0" smtClean="0"/>
              <a:t>26: Image segmentation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Otsu’s Image Segmentation Algorithm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Find </a:t>
            </a:r>
            <a:r>
              <a:rPr lang="en-US" altLang="en-US" dirty="0"/>
              <a:t>the threshold that </a:t>
            </a:r>
            <a:r>
              <a:rPr lang="en-US" altLang="en-US" b="1" i="1" dirty="0">
                <a:solidFill>
                  <a:srgbClr val="C00000"/>
                </a:solidFill>
              </a:rPr>
              <a:t>minimizes the weighted within-class variance</a:t>
            </a:r>
            <a:r>
              <a:rPr lang="en-US" altLang="en-US" i="1" dirty="0"/>
              <a:t>. </a:t>
            </a:r>
            <a:endParaRPr lang="en-US" altLang="en-US" i="1" dirty="0" smtClean="0"/>
          </a:p>
          <a:p>
            <a:endParaRPr lang="en-US" altLang="en-US" i="1" dirty="0"/>
          </a:p>
          <a:p>
            <a:r>
              <a:rPr lang="en-US" altLang="en-US" dirty="0" smtClean="0"/>
              <a:t>Equivalent to: </a:t>
            </a:r>
            <a:r>
              <a:rPr lang="en-US" altLang="en-US" b="1" i="1" dirty="0" smtClean="0">
                <a:solidFill>
                  <a:srgbClr val="0000FF"/>
                </a:solidFill>
              </a:rPr>
              <a:t>maximizing </a:t>
            </a:r>
            <a:r>
              <a:rPr lang="en-US" altLang="en-US" b="1" i="1" dirty="0">
                <a:solidFill>
                  <a:srgbClr val="0000FF"/>
                </a:solidFill>
              </a:rPr>
              <a:t>the between-class variance</a:t>
            </a:r>
            <a:r>
              <a:rPr lang="en-US" altLang="en-US" i="1" dirty="0" smtClean="0"/>
              <a:t>.</a:t>
            </a:r>
          </a:p>
          <a:p>
            <a:endParaRPr lang="en-US" altLang="en-US" dirty="0"/>
          </a:p>
          <a:p>
            <a:r>
              <a:rPr lang="en-US" altLang="en-US" dirty="0"/>
              <a:t>Operates directly on the gray level histogram [</a:t>
            </a:r>
            <a:r>
              <a:rPr lang="en-US" altLang="en-US" i="1" dirty="0"/>
              <a:t>e.g. </a:t>
            </a:r>
            <a:r>
              <a:rPr lang="en-US" altLang="en-US" dirty="0"/>
              <a:t>256 numbers, P(</a:t>
            </a:r>
            <a:r>
              <a:rPr lang="en-US" altLang="en-US" dirty="0" err="1"/>
              <a:t>i</a:t>
            </a:r>
            <a:r>
              <a:rPr lang="en-US" altLang="en-US" dirty="0" smtClean="0"/>
              <a:t>)]</a:t>
            </a:r>
          </a:p>
          <a:p>
            <a:endParaRPr lang="en-US" altLang="en-US" dirty="0"/>
          </a:p>
          <a:p>
            <a:r>
              <a:rPr lang="en-US" altLang="en-US" dirty="0" smtClean="0"/>
              <a:t>It is </a:t>
            </a:r>
            <a:r>
              <a:rPr lang="en-US" altLang="en-US" dirty="0"/>
              <a:t>fast (once the histogram is computed).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417857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Otsu: Assumptions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Histogram (and the image) are </a:t>
            </a:r>
            <a:r>
              <a:rPr lang="en-US" altLang="en-US" b="1" i="1" dirty="0">
                <a:solidFill>
                  <a:srgbClr val="0000FF"/>
                </a:solidFill>
              </a:rPr>
              <a:t>bimodal</a:t>
            </a:r>
            <a:r>
              <a:rPr lang="en-US" altLang="en-US" i="1" dirty="0" smtClean="0"/>
              <a:t>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C00000"/>
                </a:solidFill>
              </a:rPr>
              <a:t>No use of </a:t>
            </a:r>
            <a:r>
              <a:rPr lang="en-US" altLang="en-US" b="1" i="1" dirty="0">
                <a:solidFill>
                  <a:srgbClr val="0000FF"/>
                </a:solidFill>
              </a:rPr>
              <a:t>spatial coherence</a:t>
            </a:r>
            <a:r>
              <a:rPr lang="en-US" altLang="en-US" i="1" dirty="0"/>
              <a:t>, </a:t>
            </a:r>
            <a:r>
              <a:rPr lang="en-US" altLang="en-US" dirty="0"/>
              <a:t>nor any other notion of object structure</a:t>
            </a:r>
            <a:r>
              <a:rPr lang="en-US" altLang="en-US" i="1" dirty="0" smtClean="0"/>
              <a:t>.</a:t>
            </a:r>
          </a:p>
          <a:p>
            <a:endParaRPr lang="en-US" altLang="en-US" i="1" dirty="0"/>
          </a:p>
          <a:p>
            <a:r>
              <a:rPr lang="en-US" altLang="en-US" dirty="0"/>
              <a:t>Assumes </a:t>
            </a:r>
            <a:r>
              <a:rPr lang="en-US" altLang="en-US" b="1" dirty="0">
                <a:solidFill>
                  <a:srgbClr val="C00000"/>
                </a:solidFill>
              </a:rPr>
              <a:t>stationary statis</a:t>
            </a:r>
            <a:r>
              <a:rPr lang="en-US" altLang="en-US" dirty="0"/>
              <a:t>tics, but can be modified to be locally </a:t>
            </a:r>
            <a:r>
              <a:rPr lang="en-US" altLang="en-US" dirty="0" smtClean="0"/>
              <a:t>adaptive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Assumes </a:t>
            </a:r>
            <a:r>
              <a:rPr lang="en-US" altLang="en-US" b="1" dirty="0"/>
              <a:t>uniform illumination </a:t>
            </a:r>
            <a:r>
              <a:rPr lang="en-US" altLang="en-US" dirty="0"/>
              <a:t>(implicitly), so the bimodal brightness behavior arises from object appearance differences only.</a:t>
            </a:r>
          </a:p>
        </p:txBody>
      </p:sp>
    </p:spTree>
    <p:extLst>
      <p:ext uri="{BB962C8B-B14F-4D97-AF65-F5344CB8AC3E}">
        <p14:creationId xmlns:p14="http://schemas.microsoft.com/office/powerpoint/2010/main" val="310927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898525" y="1710560"/>
            <a:ext cx="5486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>
                <a:solidFill>
                  <a:srgbClr val="0000FF"/>
                </a:solidFill>
              </a:rPr>
              <a:t>The </a:t>
            </a:r>
            <a:r>
              <a:rPr lang="en-US" altLang="en-US" sz="2000" b="1" i="1" dirty="0">
                <a:solidFill>
                  <a:srgbClr val="0000FF"/>
                </a:solidFill>
              </a:rPr>
              <a:t>weighted within-class variance</a:t>
            </a:r>
            <a:r>
              <a:rPr lang="en-US" altLang="en-US" sz="2000" b="1" dirty="0">
                <a:solidFill>
                  <a:srgbClr val="0000FF"/>
                </a:solidFill>
              </a:rPr>
              <a:t> is:</a:t>
            </a:r>
            <a:r>
              <a:rPr lang="en-US" altLang="en-US" sz="2000" b="1" i="1" dirty="0">
                <a:solidFill>
                  <a:srgbClr val="0000FF"/>
                </a:solidFill>
              </a:rPr>
              <a:t> </a:t>
            </a:r>
            <a:endParaRPr lang="en-US" alt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265425"/>
              </p:ext>
            </p:extLst>
          </p:nvPr>
        </p:nvGraphicFramePr>
        <p:xfrm>
          <a:off x="1634806" y="2294378"/>
          <a:ext cx="4717727" cy="43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MathType Equation" r:id="rId3" imgW="1879600" imgH="215900" progId="Equation">
                  <p:embed/>
                </p:oleObj>
              </mc:Choice>
              <mc:Fallback>
                <p:oleObj name="MathType Equation" r:id="rId3" imgW="1879600" imgH="215900" progId="Equatio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4806" y="2294378"/>
                        <a:ext cx="4717727" cy="435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898525" y="3199928"/>
            <a:ext cx="58913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rgbClr val="C00000"/>
                </a:solidFill>
              </a:rPr>
              <a:t>Where the class probabilities are estimated as:</a:t>
            </a:r>
          </a:p>
        </p:txBody>
      </p:sp>
      <p:graphicFrame>
        <p:nvGraphicFramePr>
          <p:cNvPr id="4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441673"/>
              </p:ext>
            </p:extLst>
          </p:nvPr>
        </p:nvGraphicFramePr>
        <p:xfrm>
          <a:off x="1419799" y="3777297"/>
          <a:ext cx="1872803" cy="84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MathType Equation" r:id="rId5" imgW="901700" imgH="406400" progId="Equation">
                  <p:embed/>
                </p:oleObj>
              </mc:Choice>
              <mc:Fallback>
                <p:oleObj name="MathType Equation" r:id="rId5" imgW="901700" imgH="406400" progId="Equatio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799" y="3777297"/>
                        <a:ext cx="1872803" cy="84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487368"/>
              </p:ext>
            </p:extLst>
          </p:nvPr>
        </p:nvGraphicFramePr>
        <p:xfrm>
          <a:off x="4835525" y="3706813"/>
          <a:ext cx="19685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Equation" r:id="rId7" imgW="952200" imgH="431640" progId="Equation.3">
                  <p:embed/>
                </p:oleObj>
              </mc:Choice>
              <mc:Fallback>
                <p:oleObj name="Equation" r:id="rId7" imgW="952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5525" y="3706813"/>
                        <a:ext cx="19685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764706"/>
              </p:ext>
            </p:extLst>
          </p:nvPr>
        </p:nvGraphicFramePr>
        <p:xfrm>
          <a:off x="857250" y="5246688"/>
          <a:ext cx="262255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Equation" r:id="rId9" imgW="1282680" imgH="444240" progId="Equation.3">
                  <p:embed/>
                </p:oleObj>
              </mc:Choice>
              <mc:Fallback>
                <p:oleObj name="Equation" r:id="rId9" imgW="12826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5246688"/>
                        <a:ext cx="2622550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280441"/>
              </p:ext>
            </p:extLst>
          </p:nvPr>
        </p:nvGraphicFramePr>
        <p:xfrm>
          <a:off x="4471675" y="5210968"/>
          <a:ext cx="2944812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" name="Equation" r:id="rId11" imgW="1333440" imgH="444240" progId="Equation.3">
                  <p:embed/>
                </p:oleObj>
              </mc:Choice>
              <mc:Fallback>
                <p:oleObj name="Equation" r:id="rId11" imgW="13334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675" y="5210968"/>
                        <a:ext cx="2944812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990600" y="4756040"/>
            <a:ext cx="6629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And the class means are given by: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Otsu’s method: Formulation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8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101" grpId="0"/>
      <p:bldP spid="41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723900" y="1526303"/>
            <a:ext cx="7696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 dirty="0">
                <a:solidFill>
                  <a:srgbClr val="0000FF"/>
                </a:solidFill>
              </a:rPr>
              <a:t>Finally, the individual class variances are:</a:t>
            </a:r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289703"/>
              </p:ext>
            </p:extLst>
          </p:nvPr>
        </p:nvGraphicFramePr>
        <p:xfrm>
          <a:off x="2100664" y="2149459"/>
          <a:ext cx="2961472" cy="751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MathType Equation" r:id="rId3" imgW="1651000" imgH="419100" progId="Equation">
                  <p:embed/>
                </p:oleObj>
              </mc:Choice>
              <mc:Fallback>
                <p:oleObj name="MathType Equation" r:id="rId3" imgW="1651000" imgH="419100" progId="Equatio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664" y="2149459"/>
                        <a:ext cx="2961472" cy="7510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019117"/>
              </p:ext>
            </p:extLst>
          </p:nvPr>
        </p:nvGraphicFramePr>
        <p:xfrm>
          <a:off x="2079625" y="2946400"/>
          <a:ext cx="29035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Equation" r:id="rId5" imgW="1714320" imgH="444240" progId="Equation.3">
                  <p:embed/>
                </p:oleObj>
              </mc:Choice>
              <mc:Fallback>
                <p:oleObj name="Equation" r:id="rId5" imgW="1714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2946400"/>
                        <a:ext cx="2903538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628650" y="4718256"/>
            <a:ext cx="7620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smtClean="0"/>
              <a:t>Run </a:t>
            </a:r>
            <a:r>
              <a:rPr lang="en-US" altLang="en-US" dirty="0"/>
              <a:t>through the full range of </a:t>
            </a:r>
            <a:r>
              <a:rPr lang="en-US" altLang="en-US" i="1" dirty="0"/>
              <a:t>t</a:t>
            </a:r>
            <a:r>
              <a:rPr lang="en-US" altLang="en-US" dirty="0"/>
              <a:t> values </a:t>
            </a:r>
            <a:r>
              <a:rPr lang="en-US" altLang="en-US" dirty="0" smtClean="0"/>
              <a:t>and </a:t>
            </a:r>
            <a:r>
              <a:rPr lang="en-US" altLang="en-US" dirty="0"/>
              <a:t>pick the value that minimizes          </a:t>
            </a:r>
            <a:r>
              <a:rPr lang="en-US" altLang="en-US" dirty="0" smtClean="0"/>
              <a:t>     </a:t>
            </a:r>
            <a:endParaRPr lang="en-US" altLang="en-US" dirty="0"/>
          </a:p>
          <a:p>
            <a:pPr>
              <a:spcBef>
                <a:spcPct val="50000"/>
              </a:spcBef>
            </a:pPr>
            <a:endParaRPr lang="en-US" altLang="en-US" dirty="0" smtClean="0"/>
          </a:p>
          <a:p>
            <a:pPr>
              <a:spcBef>
                <a:spcPct val="50000"/>
              </a:spcBef>
            </a:pPr>
            <a:r>
              <a:rPr lang="en-US" altLang="en-US" b="1" dirty="0" smtClean="0"/>
              <a:t>Is this algorithm first enough? </a:t>
            </a:r>
            <a:endParaRPr lang="en-US" altLang="en-US" b="1" dirty="0"/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835858"/>
              </p:ext>
            </p:extLst>
          </p:nvPr>
        </p:nvGraphicFramePr>
        <p:xfrm>
          <a:off x="8039100" y="4718256"/>
          <a:ext cx="7620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MathType Equation" r:id="rId7" imgW="368300" imgH="215900" progId="Equation">
                  <p:embed/>
                </p:oleObj>
              </mc:Choice>
              <mc:Fallback>
                <p:oleObj name="MathType Equation" r:id="rId7" imgW="368300" imgH="215900" progId="Equatio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9100" y="4718256"/>
                        <a:ext cx="7620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Otsu’s method: Formulation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875233"/>
              </p:ext>
            </p:extLst>
          </p:nvPr>
        </p:nvGraphicFramePr>
        <p:xfrm>
          <a:off x="1789353" y="3941668"/>
          <a:ext cx="4717727" cy="43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MathType Equation" r:id="rId9" imgW="1879600" imgH="215900" progId="Equation">
                  <p:embed/>
                </p:oleObj>
              </mc:Choice>
              <mc:Fallback>
                <p:oleObj name="MathType Equation" r:id="rId9" imgW="1879600" imgH="215900" progId="Equatio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353" y="3941668"/>
                        <a:ext cx="4717727" cy="43577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07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Between</a:t>
            </a:r>
            <a:r>
              <a:rPr lang="en-US" altLang="en-US" dirty="0" smtClean="0"/>
              <a:t>/ Within/ Total </a:t>
            </a:r>
            <a:r>
              <a:rPr lang="en-US" altLang="en-US" dirty="0"/>
              <a:t>Variance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</a:t>
            </a:r>
            <a:r>
              <a:rPr lang="en-US" altLang="en-US" dirty="0"/>
              <a:t>total variance does not depend on threshold (obviously). </a:t>
            </a:r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/>
              <a:t>For any given threshold, the </a:t>
            </a:r>
            <a:r>
              <a:rPr lang="en-US" altLang="en-US" b="1" dirty="0">
                <a:solidFill>
                  <a:srgbClr val="0000FF"/>
                </a:solidFill>
              </a:rPr>
              <a:t>total variance </a:t>
            </a:r>
            <a:r>
              <a:rPr lang="en-US" altLang="en-US" dirty="0"/>
              <a:t>is the weighted </a:t>
            </a:r>
            <a:r>
              <a:rPr lang="en-US" altLang="en-US" dirty="0" smtClean="0"/>
              <a:t>sum </a:t>
            </a:r>
            <a:r>
              <a:rPr lang="en-US" altLang="en-US" dirty="0"/>
              <a:t>of the within-class </a:t>
            </a:r>
            <a:r>
              <a:rPr lang="en-US" altLang="en-US" dirty="0" smtClean="0"/>
              <a:t>variances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 </a:t>
            </a:r>
            <a:r>
              <a:rPr lang="en-US" altLang="en-US" b="1" i="1" dirty="0">
                <a:solidFill>
                  <a:srgbClr val="C00000"/>
                </a:solidFill>
              </a:rPr>
              <a:t>between class variance</a:t>
            </a:r>
            <a:r>
              <a:rPr lang="en-US" altLang="en-US" dirty="0"/>
              <a:t>, which is the sum of weighted squared distances between the class means and the </a:t>
            </a:r>
            <a:r>
              <a:rPr lang="en-US" altLang="en-US" dirty="0" smtClean="0"/>
              <a:t>global </a:t>
            </a:r>
            <a:r>
              <a:rPr lang="en-US" altLang="en-US" dirty="0"/>
              <a:t>mean.</a:t>
            </a:r>
          </a:p>
        </p:txBody>
      </p:sp>
    </p:spTree>
    <p:extLst>
      <p:ext uri="{BB962C8B-B14F-4D97-AF65-F5344CB8AC3E}">
        <p14:creationId xmlns:p14="http://schemas.microsoft.com/office/powerpoint/2010/main" val="411153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57200" y="1551248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 smtClean="0"/>
              <a:t>The total </a:t>
            </a:r>
            <a:r>
              <a:rPr lang="en-US" altLang="en-US" sz="2000" dirty="0"/>
              <a:t>variance </a:t>
            </a:r>
            <a:r>
              <a:rPr lang="en-US" altLang="en-US" sz="2000" dirty="0" smtClean="0"/>
              <a:t>can be expressed as</a:t>
            </a:r>
            <a:endParaRPr lang="en-US" altLang="en-US" sz="1400" dirty="0"/>
          </a:p>
        </p:txBody>
      </p:sp>
      <p:grpSp>
        <p:nvGrpSpPr>
          <p:cNvPr id="7177" name="Group 9"/>
          <p:cNvGrpSpPr>
            <a:grpSpLocks/>
          </p:cNvGrpSpPr>
          <p:nvPr/>
        </p:nvGrpSpPr>
        <p:grpSpPr bwMode="auto">
          <a:xfrm>
            <a:off x="891325" y="2113389"/>
            <a:ext cx="6980349" cy="1569505"/>
            <a:chOff x="528" y="624"/>
            <a:chExt cx="4704" cy="1073"/>
          </a:xfrm>
        </p:grpSpPr>
        <p:graphicFrame>
          <p:nvGraphicFramePr>
            <p:cNvPr id="7171" name="Object 3"/>
            <p:cNvGraphicFramePr>
              <a:graphicFrameLocks noChangeAspect="1"/>
            </p:cNvGraphicFramePr>
            <p:nvPr/>
          </p:nvGraphicFramePr>
          <p:xfrm>
            <a:off x="528" y="624"/>
            <a:ext cx="4704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3" name="MathType Equation" r:id="rId3" imgW="2590800" imgH="215900" progId="Equation">
                    <p:embed/>
                  </p:oleObj>
                </mc:Choice>
                <mc:Fallback>
                  <p:oleObj name="MathType Equation" r:id="rId3" imgW="2590800" imgH="215900" progId="Equatio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624"/>
                          <a:ext cx="4704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3" name="AutoShape 5"/>
            <p:cNvSpPr>
              <a:spLocks/>
            </p:cNvSpPr>
            <p:nvPr/>
          </p:nvSpPr>
          <p:spPr bwMode="auto">
            <a:xfrm rot="5400000">
              <a:off x="1368" y="840"/>
              <a:ext cx="192" cy="528"/>
            </a:xfrm>
            <a:prstGeom prst="rightBrace">
              <a:avLst>
                <a:gd name="adj1" fmla="val 22917"/>
                <a:gd name="adj2" fmla="val 5208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" name="AutoShape 6"/>
            <p:cNvSpPr>
              <a:spLocks/>
            </p:cNvSpPr>
            <p:nvPr/>
          </p:nvSpPr>
          <p:spPr bwMode="auto">
            <a:xfrm rot="5400000">
              <a:off x="3432" y="-360"/>
              <a:ext cx="288" cy="3024"/>
            </a:xfrm>
            <a:prstGeom prst="rightBrace">
              <a:avLst>
                <a:gd name="adj1" fmla="val 87500"/>
                <a:gd name="adj2" fmla="val 5208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912" y="1248"/>
              <a:ext cx="1152" cy="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dirty="0"/>
                <a:t>Within-class,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dirty="0"/>
                <a:t> from before </a:t>
              </a:r>
            </a:p>
          </p:txBody>
        </p:sp>
        <p:sp>
          <p:nvSpPr>
            <p:cNvPr id="7176" name="Text Box 8"/>
            <p:cNvSpPr txBox="1">
              <a:spLocks noChangeArrowheads="1"/>
            </p:cNvSpPr>
            <p:nvPr/>
          </p:nvSpPr>
          <p:spPr bwMode="auto">
            <a:xfrm>
              <a:off x="2928" y="1344"/>
              <a:ext cx="14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/>
                <a:t>Between-class,</a:t>
              </a:r>
            </a:p>
          </p:txBody>
        </p:sp>
      </p:grp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628650" y="4022246"/>
            <a:ext cx="7848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i="1" dirty="0" smtClean="0"/>
              <a:t>Minimizing </a:t>
            </a:r>
            <a:r>
              <a:rPr lang="en-US" altLang="en-US" sz="2000" i="1" dirty="0"/>
              <a:t>the within-class variance is the same as maximizing the between-class variance</a:t>
            </a:r>
            <a:r>
              <a:rPr lang="en-US" altLang="en-US" sz="2000" dirty="0" smtClean="0"/>
              <a:t>.</a:t>
            </a:r>
          </a:p>
          <a:p>
            <a:pPr>
              <a:spcBef>
                <a:spcPct val="50000"/>
              </a:spcBef>
            </a:pPr>
            <a:endParaRPr lang="en-US" altLang="en-US" sz="2000" dirty="0"/>
          </a:p>
          <a:p>
            <a:pPr>
              <a:spcBef>
                <a:spcPct val="50000"/>
              </a:spcBef>
            </a:pPr>
            <a:r>
              <a:rPr lang="en-US" altLang="en-US" sz="2000" dirty="0" smtClean="0"/>
              <a:t>compute </a:t>
            </a:r>
            <a:r>
              <a:rPr lang="en-US" altLang="en-US" sz="2000" dirty="0"/>
              <a:t>the quantities in            </a:t>
            </a:r>
            <a:r>
              <a:rPr lang="en-US" altLang="en-US" sz="2000" i="1" dirty="0"/>
              <a:t>recursively</a:t>
            </a:r>
            <a:r>
              <a:rPr lang="en-US" altLang="en-US" sz="2000" dirty="0"/>
              <a:t> as we run through the range of </a:t>
            </a:r>
            <a:r>
              <a:rPr lang="en-US" altLang="en-US" sz="2000" i="1" dirty="0"/>
              <a:t>t </a:t>
            </a:r>
            <a:r>
              <a:rPr lang="en-US" altLang="en-US" sz="2000" dirty="0"/>
              <a:t>values.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variance</a:t>
            </a:r>
            <a:endParaRPr lang="en-US" dirty="0"/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4913"/>
              </p:ext>
            </p:extLst>
          </p:nvPr>
        </p:nvGraphicFramePr>
        <p:xfrm>
          <a:off x="6177581" y="3171995"/>
          <a:ext cx="6302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MathType Equation" r:id="rId5" imgW="355600" imgH="203200" progId="Equation">
                  <p:embed/>
                </p:oleObj>
              </mc:Choice>
              <mc:Fallback>
                <p:oleObj name="MathType Equation" r:id="rId5" imgW="355600" imgH="203200" progId="Equatio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581" y="3171995"/>
                        <a:ext cx="63023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215064"/>
              </p:ext>
            </p:extLst>
          </p:nvPr>
        </p:nvGraphicFramePr>
        <p:xfrm>
          <a:off x="3669218" y="5262092"/>
          <a:ext cx="6302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MathType Equation" r:id="rId7" imgW="355600" imgH="203200" progId="Equation">
                  <p:embed/>
                </p:oleObj>
              </mc:Choice>
              <mc:Fallback>
                <p:oleObj name="MathType Equation" r:id="rId7" imgW="355600" imgH="203200" progId="Equatio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9218" y="5262092"/>
                        <a:ext cx="630238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2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Recursive algorithm</a:t>
            </a:r>
            <a:endParaRPr lang="en-US" altLang="en-US" dirty="0"/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082022"/>
              </p:ext>
            </p:extLst>
          </p:nvPr>
        </p:nvGraphicFramePr>
        <p:xfrm>
          <a:off x="824191" y="2833910"/>
          <a:ext cx="4008173" cy="463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3" name="MathType Equation" r:id="rId3" imgW="1536700" imgH="177800" progId="Equation">
                  <p:embed/>
                </p:oleObj>
              </mc:Choice>
              <mc:Fallback>
                <p:oleObj name="MathType Equation" r:id="rId3" imgW="1536700" imgH="177800" progId="Equatio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191" y="2833910"/>
                        <a:ext cx="4008173" cy="4631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078345"/>
              </p:ext>
            </p:extLst>
          </p:nvPr>
        </p:nvGraphicFramePr>
        <p:xfrm>
          <a:off x="840318" y="3654567"/>
          <a:ext cx="5177364" cy="909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4" name="MathType Equation" r:id="rId5" imgW="2235200" imgH="393700" progId="Equation">
                  <p:embed/>
                </p:oleObj>
              </mc:Choice>
              <mc:Fallback>
                <p:oleObj name="MathType Equation" r:id="rId5" imgW="2235200" imgH="393700" progId="Equatio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318" y="3654567"/>
                        <a:ext cx="5177364" cy="9098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03" name="Group 11"/>
          <p:cNvGrpSpPr>
            <a:grpSpLocks/>
          </p:cNvGrpSpPr>
          <p:nvPr/>
        </p:nvGrpSpPr>
        <p:grpSpPr bwMode="auto">
          <a:xfrm>
            <a:off x="2912548" y="1600182"/>
            <a:ext cx="3318903" cy="465971"/>
            <a:chOff x="672" y="931"/>
            <a:chExt cx="2428" cy="335"/>
          </a:xfrm>
        </p:grpSpPr>
        <p:graphicFrame>
          <p:nvGraphicFramePr>
            <p:cNvPr id="8195" name="Object 3"/>
            <p:cNvGraphicFramePr>
              <a:graphicFrameLocks noChangeAspect="1"/>
            </p:cNvGraphicFramePr>
            <p:nvPr/>
          </p:nvGraphicFramePr>
          <p:xfrm>
            <a:off x="672" y="960"/>
            <a:ext cx="1267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5" name="MathType Equation" r:id="rId7" imgW="736600" imgH="177800" progId="Equation">
                    <p:embed/>
                  </p:oleObj>
                </mc:Choice>
                <mc:Fallback>
                  <p:oleObj name="MathType Equation" r:id="rId7" imgW="736600" imgH="177800" progId="Equatio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960"/>
                          <a:ext cx="1267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8" name="Object 6"/>
            <p:cNvGraphicFramePr>
              <a:graphicFrameLocks noChangeAspect="1"/>
            </p:cNvGraphicFramePr>
            <p:nvPr/>
          </p:nvGraphicFramePr>
          <p:xfrm>
            <a:off x="2064" y="940"/>
            <a:ext cx="1036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6" name="MathType Equation" r:id="rId9" imgW="596900" imgH="177800" progId="Equation">
                    <p:embed/>
                  </p:oleObj>
                </mc:Choice>
                <mc:Fallback>
                  <p:oleObj name="MathType Equation" r:id="rId9" imgW="596900" imgH="177800" progId="Equatio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940"/>
                          <a:ext cx="1036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9" name="Text Box 7"/>
            <p:cNvSpPr txBox="1">
              <a:spLocks noChangeArrowheads="1"/>
            </p:cNvSpPr>
            <p:nvPr/>
          </p:nvSpPr>
          <p:spPr bwMode="auto">
            <a:xfrm>
              <a:off x="1872" y="931"/>
              <a:ext cx="288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1" dirty="0"/>
                <a:t>;</a:t>
              </a:r>
              <a:endParaRPr lang="en-US" altLang="en-US" sz="1400" dirty="0"/>
            </a:p>
          </p:txBody>
        </p:sp>
      </p:grpSp>
      <p:graphicFrame>
        <p:nvGraphicFramePr>
          <p:cNvPr id="8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28056"/>
              </p:ext>
            </p:extLst>
          </p:nvPr>
        </p:nvGraphicFramePr>
        <p:xfrm>
          <a:off x="824191" y="4889623"/>
          <a:ext cx="4839265" cy="980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" name="MathType Equation" r:id="rId11" imgW="1943100" imgH="393700" progId="Equation">
                  <p:embed/>
                </p:oleObj>
              </mc:Choice>
              <mc:Fallback>
                <p:oleObj name="MathType Equation" r:id="rId11" imgW="1943100" imgH="393700" progId="Equatio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191" y="4889623"/>
                        <a:ext cx="4839265" cy="980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685800" y="1631699"/>
            <a:ext cx="2743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i="1" dirty="0"/>
              <a:t>Initialization...</a:t>
            </a:r>
            <a:endParaRPr lang="en-US" altLang="en-US" sz="2000" dirty="0"/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685800" y="2252825"/>
            <a:ext cx="3962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i="1" dirty="0"/>
              <a:t>Recursion...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97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44" y="1445990"/>
            <a:ext cx="5465564" cy="50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6520" y="240222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image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472208" y="240222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Histogram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20306" y="504239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Global </a:t>
            </a:r>
          </a:p>
          <a:p>
            <a:r>
              <a:rPr lang="en-US" b="1" dirty="0" smtClean="0"/>
              <a:t>thresholding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472208" y="5042390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Otsu’s </a:t>
            </a:r>
          </a:p>
          <a:p>
            <a:r>
              <a:rPr lang="en-US" b="1" dirty="0" smtClean="0"/>
              <a:t>method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579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(in presence of noise)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82" y="1948267"/>
            <a:ext cx="8055836" cy="429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96070" y="157893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image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832054" y="157893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Histogram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14150" y="157893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Global threshold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9289" y="625417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Smoothened image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32054" y="630984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Histogram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14150" y="6309843"/>
            <a:ext cx="179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Otsu’s method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963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partitioning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06598"/>
            <a:ext cx="7941147" cy="422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70312" y="143726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image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806296" y="143726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Histogram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88392" y="143726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Global threshold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6846" y="6148006"/>
            <a:ext cx="262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Global Otsu’s Method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06616" y="614800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Image partitioning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56600" y="6148006"/>
            <a:ext cx="245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Local Otsu’s method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458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Lecture 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 Line detection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Least square, RANSAC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Hough space/ parametric space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Voting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Circle detection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GHT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Thresholding (non-uniform background)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84" y="1882953"/>
            <a:ext cx="8599631" cy="25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008" y="443793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image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10836" y="4437930"/>
            <a:ext cx="2710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Global thresholding using Otsu’s method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34340" y="4437930"/>
            <a:ext cx="2710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Local thresholding with moving average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586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based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b="1" dirty="0" smtClean="0"/>
              <a:t>Goal: </a:t>
            </a:r>
            <a:r>
              <a:rPr lang="en-GB" dirty="0" smtClean="0"/>
              <a:t>find </a:t>
            </a:r>
            <a:r>
              <a:rPr lang="en-GB" dirty="0"/>
              <a:t>coherent (homogeneous) regions in the </a:t>
            </a:r>
            <a:r>
              <a:rPr lang="en-GB" dirty="0" smtClean="0"/>
              <a:t>image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dirty="0" smtClean="0"/>
              <a:t>Coherent </a:t>
            </a:r>
            <a:r>
              <a:rPr lang="en-GB" dirty="0"/>
              <a:t>regions contain pixel which share some </a:t>
            </a:r>
            <a:r>
              <a:rPr lang="en-GB" b="1" i="1" dirty="0">
                <a:solidFill>
                  <a:srgbClr val="0000FF"/>
                </a:solidFill>
              </a:rPr>
              <a:t>similar property </a:t>
            </a:r>
            <a:endParaRPr lang="en-GB" b="1" i="1" dirty="0" smtClean="0">
              <a:solidFill>
                <a:srgbClr val="0000FF"/>
              </a:solidFill>
            </a:endParaRPr>
          </a:p>
          <a:p>
            <a:endParaRPr lang="en-GB" b="1" i="1" dirty="0">
              <a:solidFill>
                <a:srgbClr val="0000FF"/>
              </a:solidFill>
            </a:endParaRPr>
          </a:p>
          <a:p>
            <a:r>
              <a:rPr lang="en-GB" b="1" i="1" dirty="0">
                <a:solidFill>
                  <a:srgbClr val="0000FF"/>
                </a:solidFill>
              </a:rPr>
              <a:t> </a:t>
            </a:r>
            <a:r>
              <a:rPr lang="en-GB" b="1" i="1" dirty="0" smtClean="0">
                <a:solidFill>
                  <a:srgbClr val="C00000"/>
                </a:solidFill>
              </a:rPr>
              <a:t>Advantages: </a:t>
            </a:r>
            <a:r>
              <a:rPr lang="en-GB" dirty="0" smtClean="0"/>
              <a:t>Better for noisy images</a:t>
            </a:r>
          </a:p>
          <a:p>
            <a:r>
              <a:rPr lang="en-GB" b="1" i="1" dirty="0">
                <a:solidFill>
                  <a:srgbClr val="C00000"/>
                </a:solidFill>
              </a:rPr>
              <a:t> Disadvantages: </a:t>
            </a:r>
            <a:r>
              <a:rPr lang="en-GB" b="1" i="1" dirty="0" err="1" smtClean="0">
                <a:solidFill>
                  <a:srgbClr val="0000FF"/>
                </a:solidFill>
              </a:rPr>
              <a:t>Oversegmented</a:t>
            </a:r>
            <a:r>
              <a:rPr lang="en-GB" b="1" i="1" dirty="0" smtClean="0">
                <a:solidFill>
                  <a:srgbClr val="0000FF"/>
                </a:solidFill>
              </a:rPr>
              <a:t> </a:t>
            </a:r>
            <a:r>
              <a:rPr lang="en-GB" b="1" i="1" dirty="0"/>
              <a:t>(too many regions</a:t>
            </a:r>
            <a:r>
              <a:rPr lang="en-GB" b="1" i="1" dirty="0" smtClean="0"/>
              <a:t>), </a:t>
            </a:r>
            <a:br>
              <a:rPr lang="en-GB" b="1" i="1" dirty="0" smtClean="0"/>
            </a:br>
            <a:r>
              <a:rPr lang="en-GB" b="1" i="1" dirty="0" smtClean="0"/>
              <a:t>			  </a:t>
            </a:r>
            <a:r>
              <a:rPr lang="en-GB" b="1" i="1" dirty="0" err="1" smtClean="0">
                <a:solidFill>
                  <a:srgbClr val="0000FF"/>
                </a:solidFill>
              </a:rPr>
              <a:t>Undersegmented</a:t>
            </a:r>
            <a:r>
              <a:rPr lang="en-GB" b="1" i="1" dirty="0" smtClean="0">
                <a:solidFill>
                  <a:srgbClr val="0000FF"/>
                </a:solidFill>
              </a:rPr>
              <a:t> </a:t>
            </a:r>
            <a:r>
              <a:rPr lang="en-GB" b="1" i="1" dirty="0"/>
              <a:t>(too few regions) </a:t>
            </a:r>
            <a:endParaRPr lang="en-GB" b="1" i="1" dirty="0" smtClean="0"/>
          </a:p>
          <a:p>
            <a:endParaRPr lang="en-GB" b="1" i="1" dirty="0" smtClean="0"/>
          </a:p>
          <a:p>
            <a:r>
              <a:rPr lang="en-GB" b="1" i="1" dirty="0" smtClean="0"/>
              <a:t>Can’t </a:t>
            </a:r>
            <a:r>
              <a:rPr lang="en-GB" b="1" i="1" dirty="0"/>
              <a:t>find objects that span multiple disconnected regions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6952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Types of segmentations</a:t>
            </a:r>
          </a:p>
        </p:txBody>
      </p:sp>
      <p:pic>
        <p:nvPicPr>
          <p:cNvPr id="24579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t="50781" r="62038" b="15558"/>
          <a:stretch>
            <a:fillRect/>
          </a:stretch>
        </p:blipFill>
        <p:spPr>
          <a:xfrm>
            <a:off x="2641076" y="1427980"/>
            <a:ext cx="3165475" cy="2286000"/>
          </a:xfrm>
          <a:noFill/>
        </p:spPr>
      </p:pic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2930001" y="3637780"/>
            <a:ext cx="270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 err="1"/>
              <a:t>Oversegmentation</a:t>
            </a:r>
            <a:endParaRPr lang="en-US" altLang="en-US" sz="2400" dirty="0"/>
          </a:p>
        </p:txBody>
      </p:sp>
      <p:pic>
        <p:nvPicPr>
          <p:cNvPr id="24581" name="Content Placeholder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0" t="51904" r="23331" b="15558"/>
          <a:stretch/>
        </p:blipFill>
        <p:spPr bwMode="auto">
          <a:xfrm>
            <a:off x="6091707" y="1504180"/>
            <a:ext cx="289774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Box 6"/>
          <p:cNvSpPr txBox="1">
            <a:spLocks noChangeArrowheads="1"/>
          </p:cNvSpPr>
          <p:nvPr/>
        </p:nvSpPr>
        <p:spPr bwMode="auto">
          <a:xfrm>
            <a:off x="5916936" y="3637780"/>
            <a:ext cx="287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 err="1"/>
              <a:t>Undersegmentation</a:t>
            </a:r>
            <a:endParaRPr lang="en-US" altLang="en-US" sz="2400" dirty="0"/>
          </a:p>
        </p:txBody>
      </p:sp>
      <p:pic>
        <p:nvPicPr>
          <p:cNvPr id="24583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51904" r="22128" b="15558"/>
          <a:stretch>
            <a:fillRect/>
          </a:stretch>
        </p:blipFill>
        <p:spPr bwMode="auto">
          <a:xfrm>
            <a:off x="628650" y="4719637"/>
            <a:ext cx="81264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Box 8"/>
          <p:cNvSpPr txBox="1">
            <a:spLocks noChangeArrowheads="1"/>
          </p:cNvSpPr>
          <p:nvPr/>
        </p:nvSpPr>
        <p:spPr bwMode="auto">
          <a:xfrm>
            <a:off x="2762250" y="6396037"/>
            <a:ext cx="3387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Multiple Segmentations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4" y="1593532"/>
            <a:ext cx="2538212" cy="1954896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937396" y="3637780"/>
            <a:ext cx="8691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 smtClean="0"/>
              <a:t>Input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489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</a:t>
            </a:r>
            <a:r>
              <a:rPr lang="en-US" dirty="0" smtClean="0"/>
              <a:t>Segmentation: </a:t>
            </a:r>
            <a:r>
              <a:rPr lang="en-US" dirty="0"/>
              <a:t>Criteria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5"/>
              <p:cNvSpPr txBox="1">
                <a:spLocks noChangeArrowheads="1"/>
              </p:cNvSpPr>
              <p:nvPr/>
            </p:nvSpPr>
            <p:spPr bwMode="auto">
              <a:xfrm>
                <a:off x="332435" y="1989047"/>
                <a:ext cx="8296409" cy="31700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en-US" sz="2000" dirty="0"/>
                  <a:t>A segmentation is a partition of an image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 smtClean="0"/>
                  <a:t>into a </a:t>
                </a:r>
                <a:r>
                  <a:rPr lang="en-US" altLang="en-US" sz="2000" dirty="0"/>
                  <a:t>set of regions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satisfying:</a:t>
                </a:r>
              </a:p>
              <a:p>
                <a:endParaRPr lang="en-US" alt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000" dirty="0" smtClean="0">
                    <a:sym typeface="Symbol" panose="05050102010706020507" pitchFamily="18" charset="2"/>
                  </a:rPr>
                  <a:t> Si = S                       Partition 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covers the whole image</a:t>
                </a:r>
                <a:r>
                  <a:rPr lang="en-US" altLang="en-US" sz="2000" dirty="0" smtClean="0">
                    <a:sym typeface="Symbol" panose="05050102010706020507" pitchFamily="18" charset="2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en-US" sz="2000" dirty="0">
                  <a:sym typeface="Symbol" panose="05050102010706020507" pitchFamily="18" charset="2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000" dirty="0" smtClean="0">
                    <a:sym typeface="Symbol" panose="05050102010706020507" pitchFamily="18" charset="2"/>
                  </a:rPr>
                  <a:t>Si 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 </a:t>
                </a:r>
                <a:r>
                  <a:rPr lang="en-US" altLang="en-US" sz="2000" dirty="0" err="1">
                    <a:sym typeface="Symbol" panose="05050102010706020507" pitchFamily="18" charset="2"/>
                  </a:rPr>
                  <a:t>Sj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 = , </a:t>
                </a:r>
                <a:r>
                  <a:rPr lang="en-US" altLang="en-US" sz="2000" dirty="0" err="1">
                    <a:sym typeface="Symbol" panose="05050102010706020507" pitchFamily="18" charset="2"/>
                  </a:rPr>
                  <a:t>i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  j          No regions intersect</a:t>
                </a:r>
                <a:r>
                  <a:rPr lang="en-US" altLang="en-US" sz="2000" dirty="0" smtClean="0">
                    <a:sym typeface="Symbol" panose="05050102010706020507" pitchFamily="18" charset="2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en-US" sz="2000" dirty="0">
                  <a:sym typeface="Symbol" panose="05050102010706020507" pitchFamily="18" charset="2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000" dirty="0" smtClean="0">
                    <a:sym typeface="Symbol" panose="05050102010706020507" pitchFamily="18" charset="2"/>
                  </a:rPr>
                  <a:t> 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Si, P(Si) = true         </a:t>
                </a:r>
                <a:endParaRPr lang="en-US" altLang="en-US" sz="2000" dirty="0" smtClean="0">
                  <a:sym typeface="Symbol" panose="05050102010706020507" pitchFamily="18" charset="2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en-US" sz="2000" dirty="0">
                  <a:sym typeface="Symbol" panose="05050102010706020507" pitchFamily="18" charset="2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sz="2000" dirty="0" smtClean="0">
                    <a:sym typeface="Symbol" panose="05050102010706020507" pitchFamily="18" charset="2"/>
                  </a:rPr>
                  <a:t>P(Si 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 </a:t>
                </a:r>
                <a:r>
                  <a:rPr lang="en-US" altLang="en-US" sz="2000" dirty="0" err="1">
                    <a:sym typeface="Symbol" panose="05050102010706020507" pitchFamily="18" charset="2"/>
                  </a:rPr>
                  <a:t>Sj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) = false,  </a:t>
                </a:r>
                <a:r>
                  <a:rPr lang="en-US" altLang="en-US" sz="2000" dirty="0" err="1" smtClean="0">
                    <a:sym typeface="Symbol" panose="05050102010706020507" pitchFamily="18" charset="2"/>
                  </a:rPr>
                  <a:t>i</a:t>
                </a:r>
                <a:r>
                  <a:rPr lang="en-US" altLang="en-US" sz="2000" dirty="0" smtClean="0">
                    <a:sym typeface="Symbol" panose="05050102010706020507" pitchFamily="18" charset="2"/>
                  </a:rPr>
                  <a:t> 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 j, Si adjacent </a:t>
                </a:r>
                <a:r>
                  <a:rPr lang="en-US" altLang="en-US" sz="2000" dirty="0" err="1" smtClean="0">
                    <a:sym typeface="Symbol" panose="05050102010706020507" pitchFamily="18" charset="2"/>
                  </a:rPr>
                  <a:t>Sj</a:t>
                </a:r>
                <a:endParaRPr lang="en-US" altLang="en-US" sz="2000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435" y="1989047"/>
                <a:ext cx="8296409" cy="3170099"/>
              </a:xfrm>
              <a:prstGeom prst="rect">
                <a:avLst/>
              </a:prstGeom>
              <a:blipFill rotWithShape="0">
                <a:blip r:embed="rId2"/>
                <a:stretch>
                  <a:fillRect l="-809" t="-769" b="-269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020095" y="4161903"/>
            <a:ext cx="5982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ym typeface="Symbol" panose="05050102010706020507" pitchFamily="18" charset="2"/>
              </a:rPr>
              <a:t>Homogeneity predicate is  </a:t>
            </a:r>
            <a:r>
              <a:rPr lang="en-US" altLang="en-US" sz="2000" dirty="0" smtClean="0">
                <a:sym typeface="Symbol" panose="05050102010706020507" pitchFamily="18" charset="2"/>
              </a:rPr>
              <a:t>satisfied </a:t>
            </a:r>
            <a:r>
              <a:rPr lang="en-US" altLang="en-US" sz="2000" dirty="0">
                <a:sym typeface="Symbol" panose="05050102010706020507" pitchFamily="18" charset="2"/>
              </a:rPr>
              <a:t>by each region.</a:t>
            </a:r>
            <a:endParaRPr lang="en-US" altLang="en-US" sz="2000" dirty="0">
              <a:sym typeface="Symbol" panose="05050102010706020507" pitchFamily="18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9041" y="5273046"/>
            <a:ext cx="5211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ym typeface="Symbol" panose="05050102010706020507" pitchFamily="18" charset="2"/>
              </a:rPr>
              <a:t>Union of adjacent </a:t>
            </a:r>
            <a:r>
              <a:rPr lang="en-US" altLang="en-US" sz="2000" dirty="0" smtClean="0">
                <a:sym typeface="Symbol" panose="05050102010706020507" pitchFamily="18" charset="2"/>
              </a:rPr>
              <a:t>regions </a:t>
            </a:r>
            <a:r>
              <a:rPr lang="en-US" altLang="en-US" sz="2000" dirty="0">
                <a:sym typeface="Symbol" panose="05050102010706020507" pitchFamily="18" charset="2"/>
              </a:rPr>
              <a:t>does not satisfy it</a:t>
            </a:r>
            <a:r>
              <a:rPr lang="en-US" altLang="en-US" sz="2000" dirty="0" smtClean="0">
                <a:sym typeface="Symbol" panose="05050102010706020507" pitchFamily="18" charset="2"/>
              </a:rPr>
              <a:t>.</a:t>
            </a:r>
            <a:endParaRPr lang="en-US" altLang="en-US" sz="2000" dirty="0">
              <a:sym typeface="Symbol" panose="05050102010706020507" pitchFamily="18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4930" y="5902966"/>
            <a:ext cx="6973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smtClean="0"/>
              <a:t>Define </a:t>
            </a:r>
            <a:r>
              <a:rPr lang="en-GB" sz="2000" dirty="0"/>
              <a:t>and implement </a:t>
            </a:r>
            <a:r>
              <a:rPr lang="en-GB" sz="2000" dirty="0" smtClean="0"/>
              <a:t>the </a:t>
            </a:r>
            <a:r>
              <a:rPr lang="en-GB" sz="2000" b="1" dirty="0" smtClean="0">
                <a:solidFill>
                  <a:srgbClr val="C00000"/>
                </a:solidFill>
              </a:rPr>
              <a:t>similarity</a:t>
            </a:r>
            <a:r>
              <a:rPr lang="en-GB" sz="2000" dirty="0" smtClean="0">
                <a:solidFill>
                  <a:srgbClr val="C00000"/>
                </a:solidFill>
              </a:rPr>
              <a:t> </a:t>
            </a:r>
            <a:r>
              <a:rPr lang="en-GB" sz="2000" dirty="0"/>
              <a:t>predicate.</a:t>
            </a:r>
          </a:p>
        </p:txBody>
      </p:sp>
    </p:spTree>
    <p:extLst>
      <p:ext uri="{BB962C8B-B14F-4D97-AF65-F5344CB8AC3E}">
        <p14:creationId xmlns:p14="http://schemas.microsoft.com/office/powerpoint/2010/main" val="319963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Region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Region growing</a:t>
            </a:r>
          </a:p>
          <a:p>
            <a:endParaRPr lang="en-US" dirty="0"/>
          </a:p>
          <a:p>
            <a:r>
              <a:rPr lang="en-US" dirty="0" smtClean="0"/>
              <a:t>Split and merge</a:t>
            </a:r>
          </a:p>
          <a:p>
            <a:endParaRPr lang="en-US" dirty="0"/>
          </a:p>
          <a:p>
            <a:r>
              <a:rPr lang="en-US" dirty="0" smtClean="0"/>
              <a:t>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start </a:t>
            </a:r>
            <a:r>
              <a:rPr lang="en-GB" dirty="0"/>
              <a:t>with one pixel of a </a:t>
            </a:r>
            <a:r>
              <a:rPr lang="en-GB" dirty="0" smtClean="0"/>
              <a:t>potential </a:t>
            </a:r>
            <a:r>
              <a:rPr lang="en-GB" dirty="0"/>
              <a:t>region </a:t>
            </a:r>
          </a:p>
          <a:p>
            <a:endParaRPr lang="en-GB" dirty="0" smtClean="0"/>
          </a:p>
          <a:p>
            <a:r>
              <a:rPr lang="en-GB" dirty="0" smtClean="0"/>
              <a:t>Try </a:t>
            </a:r>
            <a:r>
              <a:rPr lang="en-GB" dirty="0"/>
              <a:t>to grow it by adding </a:t>
            </a:r>
            <a:r>
              <a:rPr lang="en-GB" dirty="0" smtClean="0"/>
              <a:t>adjacent pixels </a:t>
            </a:r>
            <a:r>
              <a:rPr lang="en-GB" dirty="0"/>
              <a:t>till the pixels being compared are too </a:t>
            </a:r>
            <a:r>
              <a:rPr lang="en-GB" dirty="0" smtClean="0"/>
              <a:t>dissimilar</a:t>
            </a:r>
          </a:p>
          <a:p>
            <a:endParaRPr lang="en-GB" dirty="0" smtClean="0"/>
          </a:p>
          <a:p>
            <a:r>
              <a:rPr lang="en-GB" dirty="0"/>
              <a:t>The first pixel selected can be </a:t>
            </a:r>
            <a:endParaRPr lang="en-GB" dirty="0" smtClean="0"/>
          </a:p>
          <a:p>
            <a:pPr lvl="1"/>
            <a:r>
              <a:rPr lang="en-GB" dirty="0" smtClean="0"/>
              <a:t>The </a:t>
            </a:r>
            <a:r>
              <a:rPr lang="en-GB" dirty="0"/>
              <a:t>first </a:t>
            </a:r>
            <a:r>
              <a:rPr lang="en-GB" dirty="0" smtClean="0"/>
              <a:t>unlabelled pixel </a:t>
            </a:r>
            <a:r>
              <a:rPr lang="en-GB" dirty="0"/>
              <a:t>in the image 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 </a:t>
            </a:r>
            <a:r>
              <a:rPr lang="en-GB" dirty="0"/>
              <a:t>set of seed pixels can be </a:t>
            </a:r>
            <a:r>
              <a:rPr lang="en-GB" dirty="0" smtClean="0"/>
              <a:t>chosen from </a:t>
            </a:r>
            <a:r>
              <a:rPr lang="en-GB" dirty="0"/>
              <a:t>the image</a:t>
            </a:r>
            <a:r>
              <a:rPr lang="en-GB" dirty="0" smtClean="0"/>
              <a:t>.</a:t>
            </a:r>
          </a:p>
          <a:p>
            <a:pPr lvl="1"/>
            <a:endParaRPr lang="en-GB" dirty="0"/>
          </a:p>
          <a:p>
            <a:r>
              <a:rPr lang="en-GB" dirty="0"/>
              <a:t>Usually a statistical test is used to decide which </a:t>
            </a:r>
            <a:r>
              <a:rPr lang="en-GB" dirty="0" smtClean="0"/>
              <a:t>pixels can </a:t>
            </a:r>
            <a:r>
              <a:rPr lang="en-GB" dirty="0"/>
              <a:t>be added to a </a:t>
            </a:r>
            <a:r>
              <a:rPr lang="en-GB" dirty="0" smtClean="0"/>
              <a:t>region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7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14" y="1510204"/>
            <a:ext cx="5960525" cy="507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1299" y="1690689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</a:t>
            </a:r>
          </a:p>
          <a:p>
            <a:r>
              <a:rPr lang="en-US" b="1" dirty="0" smtClean="0"/>
              <a:t>image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311745" y="5477077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Output</a:t>
            </a:r>
          </a:p>
          <a:p>
            <a:r>
              <a:rPr lang="en-US" b="1" dirty="0" smtClean="0"/>
              <a:t>image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45996" y="162351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Histogram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44633" y="1575456"/>
            <a:ext cx="172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Initial Seed image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9606" y="339921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Final seeds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92942" y="491362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Threshold 1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36718" y="491362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Threshold 2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4606" y="491624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Region growing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and Merge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 Split into four disjoint coordinates any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for which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=false</a:t>
                </a:r>
              </a:p>
              <a:p>
                <a:endParaRPr lang="en-US" dirty="0"/>
              </a:p>
              <a:p>
                <a:r>
                  <a:rPr lang="en-US" dirty="0" smtClean="0"/>
                  <a:t> When no further splitting is possible, merge </a:t>
                </a:r>
                <a:r>
                  <a:rPr lang="en-US" b="1" dirty="0" smtClean="0">
                    <a:solidFill>
                      <a:srgbClr val="0000FF"/>
                    </a:solidFill>
                  </a:rPr>
                  <a:t>adjacent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dirty="0" smtClean="0"/>
                  <a:t>region for which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 true</a:t>
                </a:r>
              </a:p>
              <a:p>
                <a:endParaRPr lang="en-US" dirty="0"/>
              </a:p>
              <a:p>
                <a:r>
                  <a:rPr lang="en-US" dirty="0" smtClean="0"/>
                  <a:t>Stop when no further merging is possible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5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326543"/>
              </p:ext>
            </p:extLst>
          </p:nvPr>
        </p:nvGraphicFramePr>
        <p:xfrm>
          <a:off x="3672000" y="154902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/>
                <a:gridCol w="450000"/>
                <a:gridCol w="450000"/>
                <a:gridCol w="450000"/>
              </a:tblGrid>
              <a:tr h="45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373001"/>
              </p:ext>
            </p:extLst>
          </p:nvPr>
        </p:nvGraphicFramePr>
        <p:xfrm>
          <a:off x="628650" y="386042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/>
                <a:gridCol w="450000"/>
                <a:gridCol w="450000"/>
                <a:gridCol w="450000"/>
              </a:tblGrid>
              <a:tr h="45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01700" y="41144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8000" y="41144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8000" y="50415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4125" y="50415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R3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244044"/>
              </p:ext>
            </p:extLst>
          </p:nvPr>
        </p:nvGraphicFramePr>
        <p:xfrm>
          <a:off x="3672000" y="386042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/>
                <a:gridCol w="450000"/>
                <a:gridCol w="450000"/>
                <a:gridCol w="450000"/>
              </a:tblGrid>
              <a:tr h="450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R21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R22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R23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R24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R31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R32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R33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R34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45050" y="41144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21350" y="50415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R4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224108"/>
              </p:ext>
            </p:extLst>
          </p:nvPr>
        </p:nvGraphicFramePr>
        <p:xfrm>
          <a:off x="6646125" y="3860421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/>
                <a:gridCol w="450000"/>
                <a:gridCol w="450000"/>
                <a:gridCol w="450000"/>
              </a:tblGrid>
              <a:tr h="45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596399" y="2125855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</a:t>
            </a:r>
          </a:p>
          <a:p>
            <a:r>
              <a:rPr lang="en-US" b="1" dirty="0" smtClean="0"/>
              <a:t>image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166294" y="566042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Split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229598" y="566042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Split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189592" y="566042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Merge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561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Quadtree</a:t>
            </a:r>
            <a:r>
              <a:rPr lang="en-US" dirty="0" smtClean="0"/>
              <a:t> representation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75100" y="1524000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</a:t>
            </a:r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628650" y="3035300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R1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3060700" y="3035300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R2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5492750" y="3035300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R3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7810500" y="3035300"/>
            <a:ext cx="914400" cy="9144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R4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279400" y="4926011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R21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>
            <a:off x="1371600" y="4926011"/>
            <a:ext cx="914400" cy="9144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R22</a:t>
            </a:r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2463800" y="4926011"/>
            <a:ext cx="914400" cy="9144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R23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3556000" y="4926011"/>
            <a:ext cx="914400" cy="9144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R24</a:t>
            </a:r>
            <a:endParaRPr lang="en-US" b="1" dirty="0"/>
          </a:p>
        </p:txBody>
      </p:sp>
      <p:sp>
        <p:nvSpPr>
          <p:cNvPr id="13" name="Oval 12"/>
          <p:cNvSpPr/>
          <p:nvPr/>
        </p:nvSpPr>
        <p:spPr>
          <a:xfrm>
            <a:off x="4775200" y="4926011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R31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5867400" y="4926011"/>
            <a:ext cx="914400" cy="9144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R32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6959600" y="4926011"/>
            <a:ext cx="914400" cy="9144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R33</a:t>
            </a:r>
            <a:endParaRPr lang="en-US" b="1" dirty="0"/>
          </a:p>
        </p:txBody>
      </p:sp>
      <p:sp>
        <p:nvSpPr>
          <p:cNvPr id="16" name="Oval 15"/>
          <p:cNvSpPr/>
          <p:nvPr/>
        </p:nvSpPr>
        <p:spPr>
          <a:xfrm>
            <a:off x="8051800" y="4926011"/>
            <a:ext cx="914400" cy="9144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R34</a:t>
            </a:r>
            <a:endParaRPr lang="en-US" b="1" dirty="0"/>
          </a:p>
        </p:txBody>
      </p:sp>
      <p:cxnSp>
        <p:nvCxnSpPr>
          <p:cNvPr id="18" name="Straight Arrow Connector 17"/>
          <p:cNvCxnSpPr>
            <a:stCxn id="4" idx="4"/>
            <a:endCxn id="5" idx="0"/>
          </p:cNvCxnSpPr>
          <p:nvPr/>
        </p:nvCxnSpPr>
        <p:spPr>
          <a:xfrm flipH="1">
            <a:off x="1085850" y="2438400"/>
            <a:ext cx="3346450" cy="59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4"/>
            <a:endCxn id="6" idx="0"/>
          </p:cNvCxnSpPr>
          <p:nvPr/>
        </p:nvCxnSpPr>
        <p:spPr>
          <a:xfrm flipH="1">
            <a:off x="3517900" y="2438400"/>
            <a:ext cx="914400" cy="59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4"/>
            <a:endCxn id="7" idx="0"/>
          </p:cNvCxnSpPr>
          <p:nvPr/>
        </p:nvCxnSpPr>
        <p:spPr>
          <a:xfrm>
            <a:off x="4432300" y="2438400"/>
            <a:ext cx="1517650" cy="59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4"/>
            <a:endCxn id="8" idx="0"/>
          </p:cNvCxnSpPr>
          <p:nvPr/>
        </p:nvCxnSpPr>
        <p:spPr>
          <a:xfrm>
            <a:off x="4432300" y="2438400"/>
            <a:ext cx="3835400" cy="59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4"/>
            <a:endCxn id="9" idx="0"/>
          </p:cNvCxnSpPr>
          <p:nvPr/>
        </p:nvCxnSpPr>
        <p:spPr>
          <a:xfrm flipH="1">
            <a:off x="736600" y="3949700"/>
            <a:ext cx="2781300" cy="97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4"/>
            <a:endCxn id="10" idx="0"/>
          </p:cNvCxnSpPr>
          <p:nvPr/>
        </p:nvCxnSpPr>
        <p:spPr>
          <a:xfrm flipH="1">
            <a:off x="1828800" y="3949700"/>
            <a:ext cx="1689100" cy="97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11" idx="0"/>
          </p:cNvCxnSpPr>
          <p:nvPr/>
        </p:nvCxnSpPr>
        <p:spPr>
          <a:xfrm flipH="1">
            <a:off x="2921000" y="3949700"/>
            <a:ext cx="596900" cy="97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4"/>
            <a:endCxn id="12" idx="0"/>
          </p:cNvCxnSpPr>
          <p:nvPr/>
        </p:nvCxnSpPr>
        <p:spPr>
          <a:xfrm>
            <a:off x="3517900" y="3949700"/>
            <a:ext cx="495300" cy="97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4"/>
            <a:endCxn id="13" idx="0"/>
          </p:cNvCxnSpPr>
          <p:nvPr/>
        </p:nvCxnSpPr>
        <p:spPr>
          <a:xfrm flipH="1">
            <a:off x="5232400" y="3949700"/>
            <a:ext cx="717550" cy="97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7" idx="4"/>
            <a:endCxn id="14" idx="0"/>
          </p:cNvCxnSpPr>
          <p:nvPr/>
        </p:nvCxnSpPr>
        <p:spPr>
          <a:xfrm>
            <a:off x="5949950" y="3949700"/>
            <a:ext cx="374650" cy="97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4"/>
            <a:endCxn id="15" idx="0"/>
          </p:cNvCxnSpPr>
          <p:nvPr/>
        </p:nvCxnSpPr>
        <p:spPr>
          <a:xfrm>
            <a:off x="5949950" y="3949700"/>
            <a:ext cx="1466850" cy="97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4"/>
            <a:endCxn id="16" idx="0"/>
          </p:cNvCxnSpPr>
          <p:nvPr/>
        </p:nvCxnSpPr>
        <p:spPr>
          <a:xfrm>
            <a:off x="5949950" y="3949700"/>
            <a:ext cx="2559050" cy="97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962335"/>
              </p:ext>
            </p:extLst>
          </p:nvPr>
        </p:nvGraphicFramePr>
        <p:xfrm>
          <a:off x="6696300" y="638400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/>
                <a:gridCol w="450000"/>
                <a:gridCol w="450000"/>
                <a:gridCol w="450000"/>
              </a:tblGrid>
              <a:tr h="450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R21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R22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R23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R24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R31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R32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R33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R34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6969350" y="892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845650" y="18195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Lecture 26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Thresholding</a:t>
            </a:r>
          </a:p>
          <a:p>
            <a:pPr>
              <a:lnSpc>
                <a:spcPct val="150000"/>
              </a:lnSpc>
            </a:pPr>
            <a:r>
              <a:rPr lang="en-US" dirty="0"/>
              <a:t> Otsu’s method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Region based segmentation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Region growing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Split and Merge</a:t>
            </a:r>
          </a:p>
        </p:txBody>
      </p:sp>
    </p:spTree>
    <p:extLst>
      <p:ext uri="{BB962C8B-B14F-4D97-AF65-F5344CB8AC3E}">
        <p14:creationId xmlns:p14="http://schemas.microsoft.com/office/powerpoint/2010/main" val="41568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</a:t>
            </a:r>
            <a:r>
              <a:rPr lang="en-US" dirty="0"/>
              <a:t>of grouping a set of objects 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Objects </a:t>
            </a:r>
            <a:r>
              <a:rPr lang="en-US" dirty="0"/>
              <a:t>in the same group (called a </a:t>
            </a:r>
            <a:r>
              <a:rPr lang="en-US" b="1" dirty="0"/>
              <a:t>cluster</a:t>
            </a:r>
            <a:r>
              <a:rPr lang="en-US" dirty="0"/>
              <a:t>) are more similar (in some sense or another) to each </a:t>
            </a:r>
            <a:r>
              <a:rPr lang="en-US" dirty="0" smtClean="0"/>
              <a:t>other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Object of one cluster is different from an object of the another cluster</a:t>
            </a:r>
          </a:p>
          <a:p>
            <a:endParaRPr lang="en-US" dirty="0"/>
          </a:p>
          <a:p>
            <a:r>
              <a:rPr lang="en-US" dirty="0" smtClean="0"/>
              <a:t> Connectivity model, centroid model, distribution model, density model, graph based model, hard clustering, soft-clustering, 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3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1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Feature Space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97631967"/>
              </p:ext>
            </p:extLst>
          </p:nvPr>
        </p:nvGraphicFramePr>
        <p:xfrm>
          <a:off x="0" y="1793875"/>
          <a:ext cx="7772400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Image" r:id="rId4" imgW="11301587" imgH="6958730" progId="Photoshop.Image.10">
                  <p:embed/>
                </p:oleObj>
              </mc:Choice>
              <mc:Fallback>
                <p:oleObj name="Image" r:id="rId4" imgW="11301587" imgH="6958730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604"/>
                      <a:stretch>
                        <a:fillRect/>
                      </a:stretch>
                    </p:blipFill>
                    <p:spPr bwMode="auto">
                      <a:xfrm>
                        <a:off x="0" y="1793875"/>
                        <a:ext cx="7772400" cy="418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7267575" y="64770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Source: K. Grauman</a:t>
            </a:r>
          </a:p>
        </p:txBody>
      </p:sp>
    </p:spTree>
    <p:extLst>
      <p:ext uri="{BB962C8B-B14F-4D97-AF65-F5344CB8AC3E}">
        <p14:creationId xmlns:p14="http://schemas.microsoft.com/office/powerpoint/2010/main" val="5097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b="1" dirty="0" smtClean="0">
                <a:cs typeface="Times New Roman" panose="02020603050405020304" pitchFamily="18" charset="0"/>
              </a:rPr>
              <a:t>Centroid model</a:t>
            </a:r>
            <a:endParaRPr lang="zh-TW" altLang="en-US" sz="4000" b="1" dirty="0" smtClean="0">
              <a:cs typeface="Times New Roman" panose="02020603050405020304" pitchFamily="18" charset="0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Computational </a:t>
            </a:r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time is </a:t>
            </a:r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short</a:t>
            </a:r>
          </a:p>
          <a:p>
            <a:pPr eaLnBrk="1" hangingPunct="1"/>
            <a:endParaRPr lang="en-US" altLang="zh-TW" dirty="0">
              <a:latin typeface="+mj-lt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User </a:t>
            </a:r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have to decide the number of clusters before starting classifying </a:t>
            </a:r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data</a:t>
            </a:r>
          </a:p>
          <a:p>
            <a:pPr eaLnBrk="1" hangingPunct="1"/>
            <a:endParaRPr lang="en-US" altLang="zh-TW" dirty="0">
              <a:latin typeface="+mj-lt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The </a:t>
            </a:r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concept of </a:t>
            </a:r>
            <a:r>
              <a:rPr lang="en-US" altLang="zh-TW" b="1" dirty="0" smtClean="0">
                <a:latin typeface="+mj-lt"/>
                <a:cs typeface="Times New Roman" panose="02020603050405020304" pitchFamily="18" charset="0"/>
              </a:rPr>
              <a:t>centroid</a:t>
            </a:r>
          </a:p>
          <a:p>
            <a:pPr eaLnBrk="1" hangingPunct="1"/>
            <a:endParaRPr lang="en-US" altLang="zh-TW" b="1" dirty="0">
              <a:latin typeface="+mj-lt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One </a:t>
            </a:r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of the famous method: </a:t>
            </a:r>
            <a:r>
              <a:rPr lang="en-US" altLang="zh-TW" b="1" dirty="0" smtClean="0">
                <a:latin typeface="+mj-lt"/>
                <a:cs typeface="Times New Roman" panose="02020603050405020304" pitchFamily="18" charset="0"/>
              </a:rPr>
              <a:t>K-means </a:t>
            </a:r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9688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4000" b="1" smtClean="0">
                <a:cs typeface="Times New Roman" panose="02020603050405020304" pitchFamily="18" charset="0"/>
              </a:rPr>
              <a:t>Partitional Clustering</a:t>
            </a:r>
            <a:endParaRPr lang="zh-TW" altLang="en-US" sz="4000" b="1" smtClean="0">
              <a:cs typeface="Times New Roman" panose="02020603050405020304" pitchFamily="18" charset="0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981200"/>
            <a:ext cx="7499350" cy="727075"/>
          </a:xfrm>
        </p:spPr>
        <p:txBody>
          <a:bodyPr/>
          <a:lstStyle/>
          <a:p>
            <a:pPr eaLnBrk="1" hangingPunct="1"/>
            <a:r>
              <a:rPr lang="en-US" altLang="zh-TW" b="1" i="1" smtClean="0">
                <a:latin typeface="+mj-lt"/>
                <a:cs typeface="Times New Roman" panose="02020603050405020304" pitchFamily="18" charset="0"/>
              </a:rPr>
              <a:t>K-mean algorithm :</a:t>
            </a:r>
            <a:endParaRPr lang="en-US" altLang="zh-TW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701" name="Rectangle 3"/>
          <p:cNvSpPr>
            <a:spLocks noChangeArrowheads="1"/>
          </p:cNvSpPr>
          <p:nvPr/>
        </p:nvSpPr>
        <p:spPr bwMode="auto">
          <a:xfrm>
            <a:off x="457200" y="2708275"/>
            <a:ext cx="360045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Decide the number of the final classified result with N</a:t>
            </a:r>
            <a:r>
              <a:rPr lang="en-US" altLang="zh-TW" sz="210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endParaRPr lang="en-US" altLang="zh-TW" sz="2100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Numbers of cluster: </a:t>
            </a:r>
            <a:r>
              <a:rPr lang="en-US" altLang="zh-TW" sz="2100" dirty="0" smtClean="0">
                <a:latin typeface="+mj-lt"/>
                <a:cs typeface="Times New Roman" panose="02020603050405020304" pitchFamily="18" charset="0"/>
              </a:rPr>
              <a:t>N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sz="2100" i="1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we now assume N=3</a:t>
            </a: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9702" name="Picture 7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38" y="2695574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20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4000" b="1" smtClean="0">
                <a:cs typeface="Times New Roman" panose="02020603050405020304" pitchFamily="18" charset="0"/>
              </a:rPr>
              <a:t>Partitional Clustering</a:t>
            </a:r>
            <a:endParaRPr lang="zh-TW" altLang="en-US" sz="4000" b="1" smtClean="0">
              <a:cs typeface="Times New Roman" panose="02020603050405020304" pitchFamily="18" charset="0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981200"/>
            <a:ext cx="7499350" cy="727075"/>
          </a:xfrm>
        </p:spPr>
        <p:txBody>
          <a:bodyPr/>
          <a:lstStyle/>
          <a:p>
            <a:pPr eaLnBrk="1" hangingPunct="1"/>
            <a:r>
              <a:rPr lang="en-US" altLang="zh-TW" b="1" i="1" smtClean="0">
                <a:latin typeface="+mj-lt"/>
                <a:cs typeface="Times New Roman" panose="02020603050405020304" pitchFamily="18" charset="0"/>
              </a:rPr>
              <a:t>K-mean algorithm :</a:t>
            </a:r>
            <a:endParaRPr lang="en-US" altLang="zh-TW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611188" y="2924175"/>
            <a:ext cx="360045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100" b="1" dirty="0">
                <a:latin typeface="+mj-lt"/>
                <a:cs typeface="Times New Roman" panose="02020603050405020304" pitchFamily="18" charset="0"/>
              </a:rPr>
              <a:t>Randomly</a:t>
            </a: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 choose N point for the centroids of cluster.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2100" i="1" dirty="0">
                <a:latin typeface="+mj-lt"/>
                <a:cs typeface="Times New Roman" panose="02020603050405020304" pitchFamily="18" charset="0"/>
              </a:rPr>
              <a:t>(N=3</a:t>
            </a:r>
            <a:r>
              <a:rPr lang="en-US" altLang="zh-TW" sz="2100" i="1" dirty="0" smtClean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Numbers of cluster: N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0726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2708275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6969125" y="3932238"/>
            <a:ext cx="315913" cy="2889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7616825" y="3284538"/>
            <a:ext cx="288925" cy="2873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5989638" y="4767263"/>
            <a:ext cx="288925" cy="2889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13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4000" b="1" smtClean="0">
                <a:cs typeface="Times New Roman" panose="02020603050405020304" pitchFamily="18" charset="0"/>
              </a:rPr>
              <a:t>Partitional Clustering</a:t>
            </a:r>
            <a:endParaRPr lang="zh-TW" altLang="en-US" sz="4000" b="1" smtClean="0">
              <a:cs typeface="Times New Roman" panose="02020603050405020304" pitchFamily="18" charset="0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981200"/>
            <a:ext cx="7499350" cy="727075"/>
          </a:xfrm>
        </p:spPr>
        <p:txBody>
          <a:bodyPr/>
          <a:lstStyle/>
          <a:p>
            <a:pPr eaLnBrk="1" hangingPunct="1"/>
            <a:r>
              <a:rPr lang="en-US" altLang="zh-TW" b="1" i="1" smtClean="0">
                <a:latin typeface="+mj-lt"/>
                <a:cs typeface="Times New Roman" panose="02020603050405020304" pitchFamily="18" charset="0"/>
              </a:rPr>
              <a:t>K-mean algorithm :</a:t>
            </a:r>
            <a:endParaRPr lang="en-US" altLang="zh-TW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749" name="Rectangle 3"/>
          <p:cNvSpPr>
            <a:spLocks noChangeArrowheads="1"/>
          </p:cNvSpPr>
          <p:nvPr/>
        </p:nvSpPr>
        <p:spPr bwMode="auto">
          <a:xfrm>
            <a:off x="611187" y="2924175"/>
            <a:ext cx="4128237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Find the </a:t>
            </a:r>
            <a:r>
              <a:rPr lang="en-US" altLang="zh-TW" sz="2100" b="1" dirty="0">
                <a:latin typeface="+mj-lt"/>
                <a:cs typeface="Times New Roman" panose="02020603050405020304" pitchFamily="18" charset="0"/>
              </a:rPr>
              <a:t>nearest</a:t>
            </a: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 point for every centroid of cluster. Classify the point into the cluster</a:t>
            </a:r>
            <a:r>
              <a:rPr lang="en-US" altLang="zh-TW" sz="210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21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Notice the definition of </a:t>
            </a:r>
            <a:r>
              <a:rPr lang="en-US" altLang="zh-TW" sz="21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th</a:t>
            </a:r>
            <a:r>
              <a:rPr lang="en-US" altLang="zh-TW" sz="21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21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nearest</a:t>
            </a:r>
            <a:r>
              <a:rPr lang="en-US" altLang="zh-TW" sz="21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31750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74" y="2708275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Oval 11"/>
          <p:cNvSpPr>
            <a:spLocks noChangeArrowheads="1"/>
          </p:cNvSpPr>
          <p:nvPr/>
        </p:nvSpPr>
        <p:spPr bwMode="auto">
          <a:xfrm>
            <a:off x="6317199" y="3500438"/>
            <a:ext cx="1152525" cy="863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1752" name="Oval 12"/>
          <p:cNvSpPr>
            <a:spLocks noChangeArrowheads="1"/>
          </p:cNvSpPr>
          <p:nvPr/>
        </p:nvSpPr>
        <p:spPr bwMode="auto">
          <a:xfrm>
            <a:off x="7325261" y="2924175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1753" name="Oval 13"/>
          <p:cNvSpPr>
            <a:spLocks noChangeArrowheads="1"/>
          </p:cNvSpPr>
          <p:nvPr/>
        </p:nvSpPr>
        <p:spPr bwMode="auto">
          <a:xfrm>
            <a:off x="5812374" y="4579938"/>
            <a:ext cx="1225550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1754" name="Oval 14"/>
          <p:cNvSpPr>
            <a:spLocks noChangeArrowheads="1"/>
          </p:cNvSpPr>
          <p:nvPr/>
        </p:nvSpPr>
        <p:spPr bwMode="auto">
          <a:xfrm>
            <a:off x="5913974" y="4767263"/>
            <a:ext cx="288925" cy="2889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1755" name="Oval 15"/>
          <p:cNvSpPr>
            <a:spLocks noChangeArrowheads="1"/>
          </p:cNvSpPr>
          <p:nvPr/>
        </p:nvSpPr>
        <p:spPr bwMode="auto">
          <a:xfrm>
            <a:off x="6893461" y="3932238"/>
            <a:ext cx="315913" cy="2889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1756" name="Oval 16"/>
          <p:cNvSpPr>
            <a:spLocks noChangeArrowheads="1"/>
          </p:cNvSpPr>
          <p:nvPr/>
        </p:nvSpPr>
        <p:spPr bwMode="auto">
          <a:xfrm>
            <a:off x="7541161" y="3284538"/>
            <a:ext cx="288925" cy="2873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36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4000" b="1" smtClean="0">
                <a:cs typeface="Times New Roman" panose="02020603050405020304" pitchFamily="18" charset="0"/>
              </a:rPr>
              <a:t>Partitional Clustering</a:t>
            </a:r>
            <a:endParaRPr lang="zh-TW" altLang="en-US" sz="4000" b="1" smtClean="0">
              <a:cs typeface="Times New Roman" panose="02020603050405020304" pitchFamily="18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981200"/>
            <a:ext cx="7499350" cy="727075"/>
          </a:xfrm>
        </p:spPr>
        <p:txBody>
          <a:bodyPr/>
          <a:lstStyle/>
          <a:p>
            <a:pPr eaLnBrk="1" hangingPunct="1"/>
            <a:r>
              <a:rPr lang="en-US" altLang="zh-TW" b="1" i="1" smtClean="0">
                <a:latin typeface="+mj-lt"/>
                <a:cs typeface="Times New Roman" panose="02020603050405020304" pitchFamily="18" charset="0"/>
              </a:rPr>
              <a:t>K-mean algorithm :</a:t>
            </a:r>
            <a:endParaRPr lang="en-US" altLang="zh-TW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773" name="Rectangle 3"/>
          <p:cNvSpPr>
            <a:spLocks noChangeArrowheads="1"/>
          </p:cNvSpPr>
          <p:nvPr/>
        </p:nvSpPr>
        <p:spPr bwMode="auto">
          <a:xfrm>
            <a:off x="611188" y="2924175"/>
            <a:ext cx="360045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Calculate the new </a:t>
            </a:r>
            <a:r>
              <a:rPr lang="en-US" altLang="zh-TW" sz="2100" b="1" dirty="0">
                <a:latin typeface="+mj-lt"/>
                <a:cs typeface="Times New Roman" panose="02020603050405020304" pitchFamily="18" charset="0"/>
              </a:rPr>
              <a:t>centroid</a:t>
            </a: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 of every cluster.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21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Notice the definition of the </a:t>
            </a:r>
            <a:r>
              <a:rPr lang="en-US" altLang="zh-TW" sz="2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centroid!</a:t>
            </a:r>
          </a:p>
        </p:txBody>
      </p:sp>
      <p:pic>
        <p:nvPicPr>
          <p:cNvPr id="32774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33" y="2708275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Oval 10"/>
          <p:cNvSpPr>
            <a:spLocks noChangeArrowheads="1"/>
          </p:cNvSpPr>
          <p:nvPr/>
        </p:nvSpPr>
        <p:spPr bwMode="auto">
          <a:xfrm>
            <a:off x="6342958" y="3500438"/>
            <a:ext cx="1152525" cy="863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2776" name="Oval 11"/>
          <p:cNvSpPr>
            <a:spLocks noChangeArrowheads="1"/>
          </p:cNvSpPr>
          <p:nvPr/>
        </p:nvSpPr>
        <p:spPr bwMode="auto">
          <a:xfrm>
            <a:off x="7351020" y="2924175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2777" name="Oval 12"/>
          <p:cNvSpPr>
            <a:spLocks noChangeArrowheads="1"/>
          </p:cNvSpPr>
          <p:nvPr/>
        </p:nvSpPr>
        <p:spPr bwMode="auto">
          <a:xfrm>
            <a:off x="5838133" y="4579938"/>
            <a:ext cx="1225550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2778" name="Oval 14"/>
          <p:cNvSpPr>
            <a:spLocks noChangeArrowheads="1"/>
          </p:cNvSpPr>
          <p:nvPr/>
        </p:nvSpPr>
        <p:spPr bwMode="auto">
          <a:xfrm>
            <a:off x="6846195" y="3860800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2779" name="Oval 15"/>
          <p:cNvSpPr>
            <a:spLocks noChangeArrowheads="1"/>
          </p:cNvSpPr>
          <p:nvPr/>
        </p:nvSpPr>
        <p:spPr bwMode="auto">
          <a:xfrm>
            <a:off x="7566920" y="32559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2780" name="Oval 16"/>
          <p:cNvSpPr>
            <a:spLocks noChangeArrowheads="1"/>
          </p:cNvSpPr>
          <p:nvPr/>
        </p:nvSpPr>
        <p:spPr bwMode="auto">
          <a:xfrm>
            <a:off x="6414395" y="50847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44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4000" b="1" smtClean="0">
                <a:cs typeface="Times New Roman" panose="02020603050405020304" pitchFamily="18" charset="0"/>
              </a:rPr>
              <a:t>Partitional Clustering</a:t>
            </a:r>
            <a:endParaRPr lang="zh-TW" altLang="en-US" sz="4000" b="1" smtClean="0">
              <a:cs typeface="Times New Roman" panose="02020603050405020304" pitchFamily="18" charset="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981200"/>
            <a:ext cx="7499350" cy="727075"/>
          </a:xfrm>
        </p:spPr>
        <p:txBody>
          <a:bodyPr/>
          <a:lstStyle/>
          <a:p>
            <a:pPr eaLnBrk="1" hangingPunct="1"/>
            <a:r>
              <a:rPr lang="en-US" altLang="zh-TW" b="1" i="1" smtClean="0">
                <a:latin typeface="+mj-lt"/>
                <a:cs typeface="Times New Roman" panose="02020603050405020304" pitchFamily="18" charset="0"/>
              </a:rPr>
              <a:t>K-mean algorithm :</a:t>
            </a:r>
            <a:endParaRPr lang="en-US" altLang="zh-TW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797" name="Rectangle 3"/>
          <p:cNvSpPr>
            <a:spLocks noChangeArrowheads="1"/>
          </p:cNvSpPr>
          <p:nvPr/>
        </p:nvSpPr>
        <p:spPr bwMode="auto">
          <a:xfrm>
            <a:off x="611188" y="2924175"/>
            <a:ext cx="360045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Repeat step1</a:t>
            </a:r>
            <a:r>
              <a:rPr lang="en-US" altLang="zh-TW" sz="2100" dirty="0" smtClean="0">
                <a:latin typeface="+mj-lt"/>
                <a:cs typeface="Times New Roman" panose="02020603050405020304" pitchFamily="18" charset="0"/>
              </a:rPr>
              <a:t>~ step4 </a:t>
            </a: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until all the point are classified.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3798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8275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6070600" y="3500438"/>
            <a:ext cx="1152525" cy="863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7078662" y="2924175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565775" y="4579938"/>
            <a:ext cx="1225550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573837" y="3860800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7294562" y="32559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6142037" y="50847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23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4000" b="1" smtClean="0">
                <a:cs typeface="Times New Roman" panose="02020603050405020304" pitchFamily="18" charset="0"/>
              </a:rPr>
              <a:t>Partitional Clustering</a:t>
            </a:r>
            <a:endParaRPr lang="zh-TW" altLang="en-US" sz="4000" b="1" smtClean="0">
              <a:cs typeface="Times New Roman" panose="02020603050405020304" pitchFamily="18" charset="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981200"/>
            <a:ext cx="7499350" cy="727075"/>
          </a:xfrm>
        </p:spPr>
        <p:txBody>
          <a:bodyPr/>
          <a:lstStyle/>
          <a:p>
            <a:pPr eaLnBrk="1" hangingPunct="1"/>
            <a:r>
              <a:rPr lang="en-US" altLang="zh-TW" b="1" i="1" smtClean="0">
                <a:latin typeface="+mj-lt"/>
                <a:cs typeface="Times New Roman" panose="02020603050405020304" pitchFamily="18" charset="0"/>
              </a:rPr>
              <a:t>K-mean algorithm :</a:t>
            </a:r>
            <a:endParaRPr lang="en-US" altLang="zh-TW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797" name="Rectangle 3"/>
          <p:cNvSpPr>
            <a:spLocks noChangeArrowheads="1"/>
          </p:cNvSpPr>
          <p:nvPr/>
        </p:nvSpPr>
        <p:spPr bwMode="auto">
          <a:xfrm>
            <a:off x="611188" y="2924175"/>
            <a:ext cx="360045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Repeat step1</a:t>
            </a:r>
            <a:r>
              <a:rPr lang="en-US" altLang="zh-TW" sz="2100" dirty="0" smtClean="0">
                <a:latin typeface="+mj-lt"/>
                <a:cs typeface="Times New Roman" panose="02020603050405020304" pitchFamily="18" charset="0"/>
              </a:rPr>
              <a:t>~ step4 </a:t>
            </a: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until all the point are classified.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3798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8275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6070600" y="3500438"/>
            <a:ext cx="1152525" cy="863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7078662" y="2924175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565775" y="4579938"/>
            <a:ext cx="1225550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573837" y="3860800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7294562" y="32559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6142037" y="50847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pic>
        <p:nvPicPr>
          <p:cNvPr id="12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1456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7078662" y="2917356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6573837" y="3853981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7294562" y="32491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6142037" y="50779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6142037" y="3204694"/>
            <a:ext cx="863600" cy="10795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5710237" y="4428656"/>
            <a:ext cx="2232025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498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4000" b="1" smtClean="0">
                <a:cs typeface="Times New Roman" panose="02020603050405020304" pitchFamily="18" charset="0"/>
              </a:rPr>
              <a:t>Partitional Clustering</a:t>
            </a:r>
            <a:endParaRPr lang="zh-TW" altLang="en-US" sz="4000" b="1" smtClean="0">
              <a:cs typeface="Times New Roman" panose="02020603050405020304" pitchFamily="18" charset="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981200"/>
            <a:ext cx="7499350" cy="727075"/>
          </a:xfrm>
        </p:spPr>
        <p:txBody>
          <a:bodyPr/>
          <a:lstStyle/>
          <a:p>
            <a:pPr eaLnBrk="1" hangingPunct="1"/>
            <a:r>
              <a:rPr lang="en-US" altLang="zh-TW" b="1" i="1" smtClean="0">
                <a:latin typeface="+mj-lt"/>
                <a:cs typeface="Times New Roman" panose="02020603050405020304" pitchFamily="18" charset="0"/>
              </a:rPr>
              <a:t>K-mean algorithm :</a:t>
            </a:r>
            <a:endParaRPr lang="en-US" altLang="zh-TW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797" name="Rectangle 3"/>
          <p:cNvSpPr>
            <a:spLocks noChangeArrowheads="1"/>
          </p:cNvSpPr>
          <p:nvPr/>
        </p:nvSpPr>
        <p:spPr bwMode="auto">
          <a:xfrm>
            <a:off x="611188" y="2924175"/>
            <a:ext cx="360045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Repeat step1</a:t>
            </a:r>
            <a:r>
              <a:rPr lang="en-US" altLang="zh-TW" sz="2100" dirty="0" smtClean="0">
                <a:latin typeface="+mj-lt"/>
                <a:cs typeface="Times New Roman" panose="02020603050405020304" pitchFamily="18" charset="0"/>
              </a:rPr>
              <a:t>~ step4 </a:t>
            </a: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until all the point are classified.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3798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8275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6070600" y="3500438"/>
            <a:ext cx="1152525" cy="863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7078662" y="2924175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565775" y="4579938"/>
            <a:ext cx="1225550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573837" y="3860800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7294562" y="32559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6142037" y="50847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pic>
        <p:nvPicPr>
          <p:cNvPr id="12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1456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7078662" y="2917356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6573837" y="3853981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7294562" y="32491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6142037" y="50779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6142037" y="3204694"/>
            <a:ext cx="863600" cy="10795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5710237" y="4428656"/>
            <a:ext cx="2232025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19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1456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7078662" y="2917356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1" name="Oval 9"/>
          <p:cNvSpPr>
            <a:spLocks noChangeArrowheads="1"/>
          </p:cNvSpPr>
          <p:nvPr/>
        </p:nvSpPr>
        <p:spPr bwMode="auto">
          <a:xfrm>
            <a:off x="7294562" y="32491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2" name="Oval 11"/>
          <p:cNvSpPr>
            <a:spLocks noChangeArrowheads="1"/>
          </p:cNvSpPr>
          <p:nvPr/>
        </p:nvSpPr>
        <p:spPr bwMode="auto">
          <a:xfrm>
            <a:off x="6142037" y="3204694"/>
            <a:ext cx="863600" cy="10795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>
            <a:off x="5710237" y="4428656"/>
            <a:ext cx="2232025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6502400" y="5004919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5" name="Oval 14"/>
          <p:cNvSpPr>
            <a:spLocks noChangeArrowheads="1"/>
          </p:cNvSpPr>
          <p:nvPr/>
        </p:nvSpPr>
        <p:spPr bwMode="auto">
          <a:xfrm>
            <a:off x="6573837" y="3565056"/>
            <a:ext cx="73025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59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 Detected boundaries between regions</a:t>
            </a:r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  <a:r>
              <a:rPr lang="en-US" dirty="0" smtClean="0"/>
              <a:t>Pixel distribution was not exploited</a:t>
            </a:r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  <a:r>
              <a:rPr lang="en-US" dirty="0" smtClean="0"/>
              <a:t>Can the regions be segmented directly?</a:t>
            </a:r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  <a:r>
              <a:rPr lang="en-US" dirty="0" smtClean="0"/>
              <a:t>How to exploit the top-down/ bottom-up cues?</a:t>
            </a: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Threshold</a:t>
            </a: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Region-based segmentation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1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4000" b="1" smtClean="0">
                <a:cs typeface="Times New Roman" panose="02020603050405020304" pitchFamily="18" charset="0"/>
              </a:rPr>
              <a:t>Partitional Clustering</a:t>
            </a:r>
            <a:endParaRPr lang="zh-TW" altLang="en-US" sz="4000" b="1" smtClean="0">
              <a:cs typeface="Times New Roman" panose="02020603050405020304" pitchFamily="18" charset="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981200"/>
            <a:ext cx="7499350" cy="727075"/>
          </a:xfrm>
        </p:spPr>
        <p:txBody>
          <a:bodyPr/>
          <a:lstStyle/>
          <a:p>
            <a:pPr eaLnBrk="1" hangingPunct="1"/>
            <a:r>
              <a:rPr lang="en-US" altLang="zh-TW" b="1" i="1" smtClean="0">
                <a:latin typeface="+mj-lt"/>
                <a:cs typeface="Times New Roman" panose="02020603050405020304" pitchFamily="18" charset="0"/>
              </a:rPr>
              <a:t>K-mean algorithm :</a:t>
            </a:r>
            <a:endParaRPr lang="en-US" altLang="zh-TW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797" name="Rectangle 3"/>
          <p:cNvSpPr>
            <a:spLocks noChangeArrowheads="1"/>
          </p:cNvSpPr>
          <p:nvPr/>
        </p:nvSpPr>
        <p:spPr bwMode="auto">
          <a:xfrm>
            <a:off x="611188" y="2924175"/>
            <a:ext cx="360045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Repeat step1</a:t>
            </a:r>
            <a:r>
              <a:rPr lang="en-US" altLang="zh-TW" sz="2100" dirty="0" smtClean="0">
                <a:latin typeface="+mj-lt"/>
                <a:cs typeface="Times New Roman" panose="02020603050405020304" pitchFamily="18" charset="0"/>
              </a:rPr>
              <a:t>~ step4 </a:t>
            </a: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until all the point are classified.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3798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8275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6070600" y="3500438"/>
            <a:ext cx="1152525" cy="863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7078662" y="2924175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565775" y="4579938"/>
            <a:ext cx="1225550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573837" y="3860800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7294562" y="32559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6142037" y="50847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pic>
        <p:nvPicPr>
          <p:cNvPr id="12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1456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7078662" y="2917356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6573837" y="3853981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7294562" y="32491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6142037" y="50779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6142037" y="3204694"/>
            <a:ext cx="863600" cy="10795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5710237" y="4428656"/>
            <a:ext cx="2232025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19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1456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7078662" y="2917356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1" name="Oval 9"/>
          <p:cNvSpPr>
            <a:spLocks noChangeArrowheads="1"/>
          </p:cNvSpPr>
          <p:nvPr/>
        </p:nvSpPr>
        <p:spPr bwMode="auto">
          <a:xfrm>
            <a:off x="7294562" y="32491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2" name="Oval 11"/>
          <p:cNvSpPr>
            <a:spLocks noChangeArrowheads="1"/>
          </p:cNvSpPr>
          <p:nvPr/>
        </p:nvSpPr>
        <p:spPr bwMode="auto">
          <a:xfrm>
            <a:off x="6142037" y="3204694"/>
            <a:ext cx="863600" cy="10795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>
            <a:off x="5710237" y="4428656"/>
            <a:ext cx="2232025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6502400" y="5004919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5" name="Oval 14"/>
          <p:cNvSpPr>
            <a:spLocks noChangeArrowheads="1"/>
          </p:cNvSpPr>
          <p:nvPr/>
        </p:nvSpPr>
        <p:spPr bwMode="auto">
          <a:xfrm>
            <a:off x="6573837" y="3565056"/>
            <a:ext cx="73025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26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1456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7078662" y="2917356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8" name="Oval 8"/>
          <p:cNvSpPr>
            <a:spLocks noChangeArrowheads="1"/>
          </p:cNvSpPr>
          <p:nvPr/>
        </p:nvSpPr>
        <p:spPr bwMode="auto">
          <a:xfrm>
            <a:off x="7294562" y="32491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5999162" y="3061819"/>
            <a:ext cx="1006475" cy="122237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0" name="Oval 10"/>
          <p:cNvSpPr>
            <a:spLocks noChangeArrowheads="1"/>
          </p:cNvSpPr>
          <p:nvPr/>
        </p:nvSpPr>
        <p:spPr bwMode="auto">
          <a:xfrm>
            <a:off x="5710237" y="4428656"/>
            <a:ext cx="2232025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1" name="Oval 11"/>
          <p:cNvSpPr>
            <a:spLocks noChangeArrowheads="1"/>
          </p:cNvSpPr>
          <p:nvPr/>
        </p:nvSpPr>
        <p:spPr bwMode="auto">
          <a:xfrm>
            <a:off x="6502400" y="5004919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6573837" y="3565056"/>
            <a:ext cx="73025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2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4000" b="1" smtClean="0">
                <a:cs typeface="Times New Roman" panose="02020603050405020304" pitchFamily="18" charset="0"/>
              </a:rPr>
              <a:t>Partitional Clustering</a:t>
            </a:r>
            <a:endParaRPr lang="zh-TW" altLang="en-US" sz="4000" b="1" smtClean="0">
              <a:cs typeface="Times New Roman" panose="02020603050405020304" pitchFamily="18" charset="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981200"/>
            <a:ext cx="7499350" cy="727075"/>
          </a:xfrm>
        </p:spPr>
        <p:txBody>
          <a:bodyPr/>
          <a:lstStyle/>
          <a:p>
            <a:pPr eaLnBrk="1" hangingPunct="1"/>
            <a:r>
              <a:rPr lang="en-US" altLang="zh-TW" b="1" i="1" smtClean="0">
                <a:latin typeface="+mj-lt"/>
                <a:cs typeface="Times New Roman" panose="02020603050405020304" pitchFamily="18" charset="0"/>
              </a:rPr>
              <a:t>K-mean algorithm :</a:t>
            </a:r>
            <a:endParaRPr lang="en-US" altLang="zh-TW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797" name="Rectangle 3"/>
          <p:cNvSpPr>
            <a:spLocks noChangeArrowheads="1"/>
          </p:cNvSpPr>
          <p:nvPr/>
        </p:nvSpPr>
        <p:spPr bwMode="auto">
          <a:xfrm>
            <a:off x="611188" y="2924175"/>
            <a:ext cx="360045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Repeat step1</a:t>
            </a:r>
            <a:r>
              <a:rPr lang="en-US" altLang="zh-TW" sz="2100" dirty="0" smtClean="0">
                <a:latin typeface="+mj-lt"/>
                <a:cs typeface="Times New Roman" panose="02020603050405020304" pitchFamily="18" charset="0"/>
              </a:rPr>
              <a:t>~ step4 </a:t>
            </a: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until all the point are classified.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i="1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3798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8275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6070600" y="3500438"/>
            <a:ext cx="1152525" cy="863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7078662" y="2924175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565775" y="4579938"/>
            <a:ext cx="1225550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573837" y="3860800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7294562" y="32559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6142037" y="5084763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pic>
        <p:nvPicPr>
          <p:cNvPr id="12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1456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7078662" y="2917356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6573837" y="3853981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7294562" y="32491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6142037" y="50779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6142037" y="3204694"/>
            <a:ext cx="863600" cy="10795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5710237" y="4428656"/>
            <a:ext cx="2232025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19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1456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7078662" y="2917356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1" name="Oval 9"/>
          <p:cNvSpPr>
            <a:spLocks noChangeArrowheads="1"/>
          </p:cNvSpPr>
          <p:nvPr/>
        </p:nvSpPr>
        <p:spPr bwMode="auto">
          <a:xfrm>
            <a:off x="7294562" y="32491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2" name="Oval 11"/>
          <p:cNvSpPr>
            <a:spLocks noChangeArrowheads="1"/>
          </p:cNvSpPr>
          <p:nvPr/>
        </p:nvSpPr>
        <p:spPr bwMode="auto">
          <a:xfrm>
            <a:off x="6142037" y="3204694"/>
            <a:ext cx="863600" cy="10795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>
            <a:off x="5710237" y="4428656"/>
            <a:ext cx="2232025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6502400" y="5004919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5" name="Oval 14"/>
          <p:cNvSpPr>
            <a:spLocks noChangeArrowheads="1"/>
          </p:cNvSpPr>
          <p:nvPr/>
        </p:nvSpPr>
        <p:spPr bwMode="auto">
          <a:xfrm>
            <a:off x="6573837" y="3565056"/>
            <a:ext cx="73025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26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1456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7078662" y="2917356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8" name="Oval 8"/>
          <p:cNvSpPr>
            <a:spLocks noChangeArrowheads="1"/>
          </p:cNvSpPr>
          <p:nvPr/>
        </p:nvSpPr>
        <p:spPr bwMode="auto">
          <a:xfrm>
            <a:off x="7294562" y="32491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5999162" y="3061819"/>
            <a:ext cx="1006475" cy="122237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0" name="Oval 10"/>
          <p:cNvSpPr>
            <a:spLocks noChangeArrowheads="1"/>
          </p:cNvSpPr>
          <p:nvPr/>
        </p:nvSpPr>
        <p:spPr bwMode="auto">
          <a:xfrm>
            <a:off x="5710237" y="4428656"/>
            <a:ext cx="2232025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1" name="Oval 11"/>
          <p:cNvSpPr>
            <a:spLocks noChangeArrowheads="1"/>
          </p:cNvSpPr>
          <p:nvPr/>
        </p:nvSpPr>
        <p:spPr bwMode="auto">
          <a:xfrm>
            <a:off x="6502400" y="5004919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6573837" y="3565056"/>
            <a:ext cx="73025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33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7" y="2701456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7064374" y="2917356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5" name="Oval 8"/>
          <p:cNvSpPr>
            <a:spLocks noChangeArrowheads="1"/>
          </p:cNvSpPr>
          <p:nvPr/>
        </p:nvSpPr>
        <p:spPr bwMode="auto">
          <a:xfrm>
            <a:off x="7280274" y="324914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6" name="Oval 9"/>
          <p:cNvSpPr>
            <a:spLocks noChangeArrowheads="1"/>
          </p:cNvSpPr>
          <p:nvPr/>
        </p:nvSpPr>
        <p:spPr bwMode="auto">
          <a:xfrm>
            <a:off x="5984874" y="3061819"/>
            <a:ext cx="1006475" cy="122237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7" name="Oval 10"/>
          <p:cNvSpPr>
            <a:spLocks noChangeArrowheads="1"/>
          </p:cNvSpPr>
          <p:nvPr/>
        </p:nvSpPr>
        <p:spPr bwMode="auto">
          <a:xfrm>
            <a:off x="5695949" y="4428656"/>
            <a:ext cx="2232025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8" name="Oval 11"/>
          <p:cNvSpPr>
            <a:spLocks noChangeArrowheads="1"/>
          </p:cNvSpPr>
          <p:nvPr/>
        </p:nvSpPr>
        <p:spPr bwMode="auto">
          <a:xfrm>
            <a:off x="6488112" y="5004919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9" name="Oval 13"/>
          <p:cNvSpPr>
            <a:spLocks noChangeArrowheads="1"/>
          </p:cNvSpPr>
          <p:nvPr/>
        </p:nvSpPr>
        <p:spPr bwMode="auto">
          <a:xfrm>
            <a:off x="6416674" y="3565056"/>
            <a:ext cx="73025" cy="730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3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4000" b="1" smtClean="0">
                <a:cs typeface="Times New Roman" panose="02020603050405020304" pitchFamily="18" charset="0"/>
              </a:rPr>
              <a:t>Partitional Clustering</a:t>
            </a:r>
            <a:endParaRPr lang="zh-TW" altLang="en-US" sz="4000" b="1" smtClean="0">
              <a:cs typeface="Times New Roman" panose="02020603050405020304" pitchFamily="18" charset="0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981200"/>
            <a:ext cx="7499350" cy="727075"/>
          </a:xfrm>
        </p:spPr>
        <p:txBody>
          <a:bodyPr/>
          <a:lstStyle/>
          <a:p>
            <a:pPr eaLnBrk="1" hangingPunct="1"/>
            <a:r>
              <a:rPr lang="en-US" altLang="zh-TW" b="1" i="1" smtClean="0">
                <a:latin typeface="+mj-lt"/>
                <a:cs typeface="Times New Roman" panose="02020603050405020304" pitchFamily="18" charset="0"/>
              </a:rPr>
              <a:t>K-mean algorithm :</a:t>
            </a:r>
            <a:endParaRPr lang="en-US" altLang="zh-TW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8917" name="Rectangle 3"/>
          <p:cNvSpPr>
            <a:spLocks noChangeArrowheads="1"/>
          </p:cNvSpPr>
          <p:nvPr/>
        </p:nvSpPr>
        <p:spPr bwMode="auto">
          <a:xfrm>
            <a:off x="611188" y="2924175"/>
            <a:ext cx="360045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2100" dirty="0">
                <a:latin typeface="+mj-lt"/>
                <a:cs typeface="Times New Roman" panose="02020603050405020304" pitchFamily="18" charset="0"/>
              </a:rPr>
              <a:t>Data clustering completed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AutoNum type="arabicPeriod" startAt="6"/>
            </a:pPr>
            <a:endParaRPr lang="en-US" altLang="zh-TW" sz="2100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2100" dirty="0" smtClean="0">
                <a:latin typeface="+mj-lt"/>
                <a:cs typeface="Times New Roman" panose="02020603050405020304" pitchFamily="18" charset="0"/>
              </a:rPr>
              <a:t>For N=3</a:t>
            </a:r>
            <a:endParaRPr lang="en-US" altLang="zh-TW" sz="2100" dirty="0"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TW" sz="21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8918" name="Picture 6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2708275"/>
            <a:ext cx="23907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7078662" y="2924175"/>
            <a:ext cx="647700" cy="7207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8920" name="Oval 9"/>
          <p:cNvSpPr>
            <a:spLocks noChangeArrowheads="1"/>
          </p:cNvSpPr>
          <p:nvPr/>
        </p:nvSpPr>
        <p:spPr bwMode="auto">
          <a:xfrm>
            <a:off x="5999162" y="3068638"/>
            <a:ext cx="1006475" cy="122237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  <p:sp>
        <p:nvSpPr>
          <p:cNvPr id="38921" name="Oval 10"/>
          <p:cNvSpPr>
            <a:spLocks noChangeArrowheads="1"/>
          </p:cNvSpPr>
          <p:nvPr/>
        </p:nvSpPr>
        <p:spPr bwMode="auto">
          <a:xfrm>
            <a:off x="5710237" y="4435475"/>
            <a:ext cx="2232025" cy="115252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663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2" descr="scmixedveg.EPSF                                                0002C550Powerbook HD                   985CFB00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475428"/>
            <a:ext cx="26035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eggveg.eps                                                    0002C550Powerbook HD                   985CFB00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2475428"/>
            <a:ext cx="26035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gcveg.EPSF                                                   0002C550Powerbook HD                   985CFB00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2475428"/>
            <a:ext cx="26035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52575" y="1980128"/>
            <a:ext cx="8515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/>
              <a:t>Image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522103" y="1980128"/>
            <a:ext cx="24673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/>
              <a:t>Clusters on intensity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543675" y="1982747"/>
            <a:ext cx="20826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/>
              <a:t>Clusters on color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3775" y="6296581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dirty="0">
                <a:solidFill>
                  <a:schemeClr val="bg1">
                    <a:lumMod val="65000"/>
                  </a:schemeClr>
                </a:solidFill>
              </a:rPr>
              <a:t>Slides by D.A. Forsyth</a:t>
            </a: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11" y="1935387"/>
            <a:ext cx="3200677" cy="2164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58" y="1935387"/>
            <a:ext cx="3182388" cy="2139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844" y="4492531"/>
            <a:ext cx="3145809" cy="2097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358" y="4492531"/>
            <a:ext cx="3182388" cy="21093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84686" y="14437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image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753980" y="1443706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Segmentation using K-means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089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b="1" dirty="0" smtClean="0">
                <a:solidFill>
                  <a:srgbClr val="0070C0"/>
                </a:solidFill>
              </a:rPr>
              <a:t>Next Lecture: </a:t>
            </a:r>
            <a:r>
              <a:rPr lang="en-GB" sz="2400" b="1" dirty="0" smtClean="0"/>
              <a:t>Image segmentation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17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732" y="365125"/>
            <a:ext cx="7886700" cy="1325563"/>
          </a:xfrm>
        </p:spPr>
        <p:txBody>
          <a:bodyPr/>
          <a:lstStyle/>
          <a:p>
            <a:r>
              <a:rPr lang="en-US" dirty="0" smtClean="0"/>
              <a:t>Thresholding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54580" y="1956853"/>
            <a:ext cx="3759843" cy="3775393"/>
            <a:chOff x="644732" y="1956854"/>
            <a:chExt cx="3759843" cy="377539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52229"/>
            <a:stretch/>
          </p:blipFill>
          <p:spPr>
            <a:xfrm>
              <a:off x="644732" y="1956854"/>
              <a:ext cx="3759843" cy="282269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036749" y="5045712"/>
                  <a:ext cx="3095591" cy="6865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1  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𝐼𝑓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𝐼𝑓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749" y="5045712"/>
                  <a:ext cx="3095591" cy="68653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8453" r="4749"/>
          <a:stretch/>
        </p:blipFill>
        <p:spPr>
          <a:xfrm>
            <a:off x="5215943" y="1956853"/>
            <a:ext cx="3683358" cy="28226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822042" y="5045710"/>
                <a:ext cx="3972113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;      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;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;       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042" y="5045710"/>
                <a:ext cx="3972113" cy="11396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44732" y="1367522"/>
            <a:ext cx="416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Global thresholding, local thresholding, adaptive thresholding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5944" y="1367522"/>
            <a:ext cx="273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Multiple thresholding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3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2744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 Separation between peaks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The noise content in the image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The relative size of the object and the 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Uniformity of the illumination source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Uniformity of the reflectance property of the image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229"/>
          <a:stretch/>
        </p:blipFill>
        <p:spPr>
          <a:xfrm>
            <a:off x="4884296" y="2304582"/>
            <a:ext cx="3759843" cy="2822693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228" y="3051557"/>
            <a:ext cx="5600700" cy="29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379" y="365126"/>
            <a:ext cx="3785944" cy="62184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006" y="6176963"/>
            <a:ext cx="3858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Automatic threshold selection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90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threshold selection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dirty="0" smtClean="0"/>
                  <a:t>Select an initial estimate of the threshold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. A good initial value is the average intensity of the </a:t>
                </a:r>
                <a:r>
                  <a:rPr lang="en-GB" dirty="0" smtClean="0"/>
                  <a:t>image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Calculate the mean grey values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 smtClean="0"/>
                  <a:t>   </a:t>
                </a:r>
                <a:r>
                  <a:rPr lang="en-GB" dirty="0"/>
                  <a:t>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 </a:t>
                </a:r>
                <a:r>
                  <a:rPr lang="en-GB" dirty="0" smtClean="0"/>
                  <a:t>of </a:t>
                </a:r>
                <a:r>
                  <a:rPr lang="en-GB" dirty="0"/>
                  <a:t>the </a:t>
                </a:r>
                <a:r>
                  <a:rPr lang="en-GB" dirty="0" smtClean="0"/>
                  <a:t>partitions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 smtClean="0"/>
                  <a:t>Partition </a:t>
                </a:r>
                <a:r>
                  <a:rPr lang="en-GB" dirty="0"/>
                  <a:t>the image into two groups,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GB" dirty="0"/>
                  <a:t>, using the </a:t>
                </a:r>
                <a:r>
                  <a:rPr lang="en-GB" dirty="0" smtClean="0"/>
                  <a:t>threshold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 Select a new threshold: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 smtClean="0"/>
                  <a:t>Repeat </a:t>
                </a:r>
                <a:r>
                  <a:rPr lang="en-GB" dirty="0"/>
                  <a:t>steps 2-4 until the mean values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 </a:t>
                </a:r>
                <a:r>
                  <a:rPr lang="en-GB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 smtClean="0"/>
                  <a:t> </a:t>
                </a:r>
                <a:r>
                  <a:rPr lang="en-GB" dirty="0"/>
                  <a:t>in successive iterations do not  change.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168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303431" y="4404574"/>
                <a:ext cx="213205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431" y="4404574"/>
                <a:ext cx="2132059" cy="6914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13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thresholding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8650" y="1690689"/>
            <a:ext cx="77297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Definition: </a:t>
            </a:r>
            <a:r>
              <a:rPr lang="en-US" sz="2000" dirty="0" smtClean="0"/>
              <a:t>Methods </a:t>
            </a:r>
            <a:r>
              <a:rPr lang="en-US" sz="2000" dirty="0"/>
              <a:t>based on </a:t>
            </a:r>
            <a:r>
              <a:rPr lang="en-US" sz="2000" b="1" dirty="0">
                <a:solidFill>
                  <a:srgbClr val="0000FF"/>
                </a:solidFill>
              </a:rPr>
              <a:t>approximation</a:t>
            </a:r>
            <a:r>
              <a:rPr lang="en-US" sz="2000" dirty="0"/>
              <a:t> of the histogram of an image using a </a:t>
            </a:r>
            <a:r>
              <a:rPr lang="en-US" sz="2000" b="1" dirty="0">
                <a:solidFill>
                  <a:srgbClr val="C00000"/>
                </a:solidFill>
              </a:rPr>
              <a:t>weighted sum of two </a:t>
            </a:r>
            <a:r>
              <a:rPr lang="en-US" sz="2000" b="1" dirty="0" smtClean="0">
                <a:solidFill>
                  <a:srgbClr val="C00000"/>
                </a:solidFill>
              </a:rPr>
              <a:t>or </a:t>
            </a:r>
            <a:r>
              <a:rPr lang="en-US" sz="2000" b="1" dirty="0">
                <a:solidFill>
                  <a:srgbClr val="C00000"/>
                </a:solidFill>
              </a:rPr>
              <a:t>more probability densities</a:t>
            </a:r>
            <a:r>
              <a:rPr lang="en-US" sz="2000" dirty="0"/>
              <a:t> with </a:t>
            </a:r>
            <a:r>
              <a:rPr lang="en-US" sz="2000" b="1" dirty="0">
                <a:solidFill>
                  <a:srgbClr val="7030A0"/>
                </a:solidFill>
              </a:rPr>
              <a:t>normal </a:t>
            </a:r>
            <a:r>
              <a:rPr lang="en-US" sz="2000" b="1" dirty="0" smtClean="0">
                <a:solidFill>
                  <a:srgbClr val="7030A0"/>
                </a:solidFill>
              </a:rPr>
              <a:t>distribution.</a:t>
            </a:r>
            <a:endParaRPr lang="en-US" sz="20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59" y="2854799"/>
            <a:ext cx="6711081" cy="3649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00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39" y="1950165"/>
            <a:ext cx="8142605" cy="3252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8947" y="544966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image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06295" y="544966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Histogram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21671" y="544966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Segmented image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Words>1141</Words>
  <Application>Microsoft Office PowerPoint</Application>
  <PresentationFormat>On-screen Show (4:3)</PresentationFormat>
  <Paragraphs>300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微軟正黑體</vt:lpstr>
      <vt:lpstr>Arial</vt:lpstr>
      <vt:lpstr>Calibri</vt:lpstr>
      <vt:lpstr>Cambria Math</vt:lpstr>
      <vt:lpstr>新細明體</vt:lpstr>
      <vt:lpstr>Symbol</vt:lpstr>
      <vt:lpstr>Times New Roman</vt:lpstr>
      <vt:lpstr>Wingdings</vt:lpstr>
      <vt:lpstr>Office Theme</vt:lpstr>
      <vt:lpstr>MathType Equation</vt:lpstr>
      <vt:lpstr>Microsoft Equation 3.0</vt:lpstr>
      <vt:lpstr>Adobe Photoshop Image</vt:lpstr>
      <vt:lpstr>CS654: Digital Image Analysis</vt:lpstr>
      <vt:lpstr>Recap of Lecture 25</vt:lpstr>
      <vt:lpstr>Outline of Lecture 26</vt:lpstr>
      <vt:lpstr>Introduction</vt:lpstr>
      <vt:lpstr>Thresholding</vt:lpstr>
      <vt:lpstr>Key factors</vt:lpstr>
      <vt:lpstr>Iterative threshold selection</vt:lpstr>
      <vt:lpstr>Optimal thresholding</vt:lpstr>
      <vt:lpstr>Example</vt:lpstr>
      <vt:lpstr>Otsu’s Image Segmentation Algorithm</vt:lpstr>
      <vt:lpstr>Otsu: Assumptions</vt:lpstr>
      <vt:lpstr>Otsu’s method: Formulation</vt:lpstr>
      <vt:lpstr>Otsu’s method: Formulation</vt:lpstr>
      <vt:lpstr>Between/ Within/ Total Variance</vt:lpstr>
      <vt:lpstr>Total variance</vt:lpstr>
      <vt:lpstr>Recursive algorithm</vt:lpstr>
      <vt:lpstr>Example</vt:lpstr>
      <vt:lpstr>Example (in presence of noise)</vt:lpstr>
      <vt:lpstr>Image partitioning</vt:lpstr>
      <vt:lpstr>Thresholding (non-uniform background)</vt:lpstr>
      <vt:lpstr>Region based segmentation</vt:lpstr>
      <vt:lpstr>Types of segmentations</vt:lpstr>
      <vt:lpstr>Region Segmentation: Criteria</vt:lpstr>
      <vt:lpstr>Methods of Region Segmentation</vt:lpstr>
      <vt:lpstr>Region Growing</vt:lpstr>
      <vt:lpstr>Example</vt:lpstr>
      <vt:lpstr>Split and Merge</vt:lpstr>
      <vt:lpstr>Example</vt:lpstr>
      <vt:lpstr>Quadtree representation</vt:lpstr>
      <vt:lpstr>Clustering</vt:lpstr>
      <vt:lpstr>Feature Space</vt:lpstr>
      <vt:lpstr>Centroid model</vt:lpstr>
      <vt:lpstr>Partitional Clustering</vt:lpstr>
      <vt:lpstr>Partitional Clustering</vt:lpstr>
      <vt:lpstr>Partitional Clustering</vt:lpstr>
      <vt:lpstr>Partitional Clustering</vt:lpstr>
      <vt:lpstr>Partitional Clustering</vt:lpstr>
      <vt:lpstr>Partitional Clustering</vt:lpstr>
      <vt:lpstr>Partitional Clustering</vt:lpstr>
      <vt:lpstr>Partitional Clustering</vt:lpstr>
      <vt:lpstr>Partitional Clustering</vt:lpstr>
      <vt:lpstr>Partitional Clustering</vt:lpstr>
      <vt:lpstr>Example</vt:lpstr>
      <vt:lpstr>Example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46</cp:revision>
  <dcterms:created xsi:type="dcterms:W3CDTF">2015-07-15T04:13:21Z</dcterms:created>
  <dcterms:modified xsi:type="dcterms:W3CDTF">2015-09-30T10:31:56Z</dcterms:modified>
</cp:coreProperties>
</file>